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58" r:id="rId4"/>
    <p:sldId id="259" r:id="rId5"/>
    <p:sldId id="343" r:id="rId6"/>
    <p:sldId id="261" r:id="rId7"/>
    <p:sldId id="262" r:id="rId8"/>
    <p:sldId id="263" r:id="rId9"/>
    <p:sldId id="264" r:id="rId10"/>
    <p:sldId id="265" r:id="rId11"/>
    <p:sldId id="267" r:id="rId12"/>
    <p:sldId id="344" r:id="rId13"/>
    <p:sldId id="347" r:id="rId14"/>
    <p:sldId id="266" r:id="rId15"/>
    <p:sldId id="345" r:id="rId16"/>
    <p:sldId id="346" r:id="rId17"/>
    <p:sldId id="269" r:id="rId18"/>
    <p:sldId id="270" r:id="rId19"/>
    <p:sldId id="280" r:id="rId20"/>
    <p:sldId id="271" r:id="rId21"/>
    <p:sldId id="272" r:id="rId22"/>
    <p:sldId id="348" r:id="rId23"/>
    <p:sldId id="360" r:id="rId24"/>
    <p:sldId id="257" r:id="rId25"/>
    <p:sldId id="273" r:id="rId26"/>
    <p:sldId id="274" r:id="rId27"/>
    <p:sldId id="275" r:id="rId28"/>
    <p:sldId id="276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288" r:id="rId40"/>
    <p:sldId id="297" r:id="rId41"/>
    <p:sldId id="289" r:id="rId42"/>
    <p:sldId id="291" r:id="rId43"/>
    <p:sldId id="292" r:id="rId44"/>
    <p:sldId id="293" r:id="rId45"/>
    <p:sldId id="294" r:id="rId46"/>
    <p:sldId id="296" r:id="rId47"/>
    <p:sldId id="298" r:id="rId48"/>
    <p:sldId id="295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2" r:id="rId62"/>
    <p:sldId id="313" r:id="rId63"/>
    <p:sldId id="315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465470-DD1D-4954-8012-E644FBAC6B17}" type="datetimeFigureOut">
              <a:rPr lang="nl-NL" smtClean="0"/>
              <a:t>14-12-2020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A9BD0B-E82B-401D-B8E1-2779C3BA85F3}" type="slidenum">
              <a:rPr lang="nl-NL" smtClean="0"/>
              <a:t>‹nr.›</a:t>
            </a:fld>
            <a:endParaRPr lang="nl-NL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Spiegels_en_Lenzen/lens-reeel-beeld3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Spiegels_en_Lenzen/lens-virtueel-beeld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Spiegels_en_Lenzen/lens-holl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Spiegels_en_Lenzen/spiegelen_normaal3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kruise.nl/natuurkunde/Animaties/Spiegels_en_Lenzen/spiegelen_beeld4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Biofysica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113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Voorwerp, beeld en brandpunt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164"/>
            <a:ext cx="6192687" cy="438943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Een evenwijdig bundel komt in het brandpunt (focus F) samen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De afstand van het midden van de lens tot het brandpunt heet brandpuntsafstand </a:t>
            </a:r>
            <a:r>
              <a:rPr lang="nl-NL" sz="2400" i="1" dirty="0">
                <a:solidFill>
                  <a:schemeClr val="accent1">
                    <a:lumMod val="50000"/>
                  </a:schemeClr>
                </a:solidFill>
              </a:rPr>
              <a:t>f.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4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Afstand van voorwerp naar lens heet voorwerpsafstand </a:t>
            </a:r>
            <a:r>
              <a:rPr lang="nl-NL" sz="2400" i="1" dirty="0">
                <a:solidFill>
                  <a:schemeClr val="accent1">
                    <a:lumMod val="50000"/>
                  </a:schemeClr>
                </a:solidFill>
              </a:rPr>
              <a:t>v.</a:t>
            </a: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400" dirty="0">
                <a:solidFill>
                  <a:schemeClr val="accent1">
                    <a:lumMod val="50000"/>
                  </a:schemeClr>
                </a:solidFill>
              </a:rPr>
              <a:t>Afstand van beeld naar lens heet beeldsafstand </a:t>
            </a:r>
            <a:r>
              <a:rPr lang="nl-NL" sz="2400" i="1" dirty="0">
                <a:solidFill>
                  <a:schemeClr val="accent1">
                    <a:lumMod val="50000"/>
                  </a:schemeClr>
                </a:solidFill>
              </a:rPr>
              <a:t>b.</a:t>
            </a: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364" name="Afbeelding 5" descr="Afbeeldin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77" y="4365104"/>
            <a:ext cx="431958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Afbeelding 6" descr="brandpu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2074070"/>
            <a:ext cx="33893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3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Beeldconstructie bij bolle lens</a:t>
            </a:r>
          </a:p>
        </p:txBody>
      </p:sp>
      <p:sp>
        <p:nvSpPr>
          <p:cNvPr id="3076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hlinkClick r:id="rId2"/>
              </a:rPr>
              <a:t>Constructie van een reëel beeld</a:t>
            </a:r>
            <a:endParaRPr lang="nl-NL" altLang="nl-NL" dirty="0"/>
          </a:p>
          <a:p>
            <a:pPr lvl="1"/>
            <a:r>
              <a:rPr lang="nl-NL" altLang="nl-NL" dirty="0"/>
              <a:t>Lichtstraal evenwijdig aan de hoofdas gaat na de lens door het brandpunt</a:t>
            </a:r>
          </a:p>
          <a:p>
            <a:pPr lvl="1"/>
            <a:r>
              <a:rPr lang="nl-NL" altLang="nl-NL" dirty="0"/>
              <a:t>Lichtstraal door het midden van de lens gaat ongebroken verder</a:t>
            </a:r>
          </a:p>
          <a:p>
            <a:pPr lvl="1"/>
            <a:r>
              <a:rPr lang="nl-NL" altLang="nl-NL" dirty="0"/>
              <a:t>Lichtstraal door het eerste brandpunt gaat na de lens evenwijdig aan de hoofdas verder</a:t>
            </a:r>
          </a:p>
        </p:txBody>
      </p:sp>
    </p:spTree>
    <p:extLst>
      <p:ext uri="{BB962C8B-B14F-4D97-AF65-F5344CB8AC3E}">
        <p14:creationId xmlns:p14="http://schemas.microsoft.com/office/powerpoint/2010/main" val="79053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dirty="0"/>
              <a:t>… en bij een virtueel beeld</a:t>
            </a:r>
          </a:p>
        </p:txBody>
      </p:sp>
      <p:sp>
        <p:nvSpPr>
          <p:cNvPr id="3076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hlinkClick r:id="rId2"/>
              </a:rPr>
              <a:t>Constructie van een reëel beeld</a:t>
            </a:r>
            <a:endParaRPr lang="nl-NL" altLang="nl-NL" dirty="0"/>
          </a:p>
          <a:p>
            <a:pPr lvl="1"/>
            <a:r>
              <a:rPr lang="nl-NL" altLang="nl-NL" dirty="0"/>
              <a:t>Lichtstraal evenwijdig aan de hoofdas gaat na de lens door het brandpunt</a:t>
            </a:r>
          </a:p>
          <a:p>
            <a:pPr lvl="1"/>
            <a:r>
              <a:rPr lang="nl-NL" altLang="nl-NL" dirty="0"/>
              <a:t>Lichtstraal door het midden van de lens gaat ongebroken verder</a:t>
            </a:r>
          </a:p>
          <a:p>
            <a:pPr lvl="1"/>
            <a:r>
              <a:rPr lang="nl-NL" altLang="nl-NL" dirty="0"/>
              <a:t>Lichtstraal die schijnbaar uit het eerste brandpunt komt gaat de lens evenwijdig aan de hoofdas verder</a:t>
            </a:r>
          </a:p>
          <a:p>
            <a:pPr lvl="1"/>
            <a:r>
              <a:rPr lang="nl-NL" altLang="nl-NL" dirty="0"/>
              <a:t>Gebroken lichtstralen doortrekken achter de lens</a:t>
            </a:r>
          </a:p>
        </p:txBody>
      </p:sp>
    </p:spTree>
    <p:extLst>
      <p:ext uri="{BB962C8B-B14F-4D97-AF65-F5344CB8AC3E}">
        <p14:creationId xmlns:p14="http://schemas.microsoft.com/office/powerpoint/2010/main" val="3105842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16D18EA-F1EF-4B29-A095-28D4D4E4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36680"/>
          </a:xfrm>
        </p:spPr>
        <p:txBody>
          <a:bodyPr>
            <a:normAutofit fontScale="90000"/>
          </a:bodyPr>
          <a:lstStyle/>
          <a:p>
            <a:r>
              <a:rPr lang="nl-NL" dirty="0"/>
              <a:t>Bijbrandpunt en brandvlak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760B444-F7C1-4512-89E5-CBEF08304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983832"/>
          </a:xfrm>
        </p:spPr>
        <p:txBody>
          <a:bodyPr/>
          <a:lstStyle/>
          <a:p>
            <a:r>
              <a:rPr lang="nl-NL" dirty="0"/>
              <a:t>Een evenwijdige die niet loodrecht op lens valt komt samen in een bijbrandpunt</a:t>
            </a:r>
          </a:p>
          <a:p>
            <a:r>
              <a:rPr lang="nl-NL" dirty="0"/>
              <a:t>Het bijbrandpunt ligt recht onder of boven het echte brandpunt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7170" name="Picture 2" descr="Newton klas 4H H3 Lichtbeelden. - ppt video online download">
            <a:extLst>
              <a:ext uri="{FF2B5EF4-FFF2-40B4-BE49-F238E27FC236}">
                <a16:creationId xmlns:a16="http://schemas.microsoft.com/office/drawing/2014/main" xmlns="" id="{FD0A8F89-3977-45A7-BD82-C0FBD2F22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 b="13250"/>
          <a:stretch/>
        </p:blipFill>
        <p:spPr bwMode="auto">
          <a:xfrm>
            <a:off x="1631504" y="2924944"/>
            <a:ext cx="7992888" cy="30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867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Holle lenzen</a:t>
            </a:r>
          </a:p>
        </p:txBody>
      </p:sp>
      <p:sp>
        <p:nvSpPr>
          <p:cNvPr id="16387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endParaRPr lang="nl-NL" altLang="nl-NL"/>
          </a:p>
          <a:p>
            <a:pPr eaLnBrk="1" hangingPunct="1"/>
            <a:endParaRPr lang="nl-NL" altLang="nl-NL"/>
          </a:p>
        </p:txBody>
      </p:sp>
      <p:pic>
        <p:nvPicPr>
          <p:cNvPr id="16388" name="Afbeelding 5" descr="holle en bolle lenz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453082" y="2039555"/>
            <a:ext cx="26765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Afbeelding 7" descr="lens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9"/>
          <a:stretch>
            <a:fillRect/>
          </a:stretch>
        </p:blipFill>
        <p:spPr bwMode="auto">
          <a:xfrm>
            <a:off x="5303912" y="1585993"/>
            <a:ext cx="3071812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 descr="beeld door holle le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99" y="3713766"/>
            <a:ext cx="2430462" cy="1827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1335089" y="5895635"/>
            <a:ext cx="3214688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Verkleind, rechtop, virtueel</a:t>
            </a:r>
          </a:p>
        </p:txBody>
      </p:sp>
      <p:pic>
        <p:nvPicPr>
          <p:cNvPr id="16392" name="Afbeelding 10" descr="doorsnede came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3684669"/>
            <a:ext cx="42259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6551938" y="6095071"/>
            <a:ext cx="4214813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Holle en bolle lenzen in spiegelreflex camera</a:t>
            </a:r>
          </a:p>
        </p:txBody>
      </p:sp>
    </p:spTree>
    <p:extLst>
      <p:ext uri="{BB962C8B-B14F-4D97-AF65-F5344CB8AC3E}">
        <p14:creationId xmlns:p14="http://schemas.microsoft.com/office/powerpoint/2010/main" val="315401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Beeldconstructie bij holle lens</a:t>
            </a:r>
          </a:p>
        </p:txBody>
      </p:sp>
      <p:sp>
        <p:nvSpPr>
          <p:cNvPr id="3076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hlinkClick r:id="rId2"/>
              </a:rPr>
              <a:t>Beeldconstructie bij een holle lens</a:t>
            </a:r>
            <a:endParaRPr lang="nl-NL" altLang="nl-NL" dirty="0"/>
          </a:p>
          <a:p>
            <a:pPr lvl="1"/>
            <a:r>
              <a:rPr lang="nl-NL" altLang="nl-NL" dirty="0"/>
              <a:t>Lichtstraal evenwijdig aan de hoofdas lijkt na de lens vanuit het eerste brandpunt te komen</a:t>
            </a:r>
          </a:p>
          <a:p>
            <a:pPr lvl="1"/>
            <a:r>
              <a:rPr lang="nl-NL" altLang="nl-NL" dirty="0"/>
              <a:t>Lichtstraal door het midden van de lens gaat ongebroken verder</a:t>
            </a:r>
          </a:p>
          <a:p>
            <a:pPr lvl="1"/>
            <a:r>
              <a:rPr lang="nl-NL" altLang="nl-NL" dirty="0"/>
              <a:t>Lichtstraal in de richting van het tweede brandpunt gaat na de lens evenwijdig aan de hoofdas verder</a:t>
            </a:r>
          </a:p>
        </p:txBody>
      </p:sp>
    </p:spTree>
    <p:extLst>
      <p:ext uri="{BB962C8B-B14F-4D97-AF65-F5344CB8AC3E}">
        <p14:creationId xmlns:p14="http://schemas.microsoft.com/office/powerpoint/2010/main" val="649189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F6A1D94-419F-46AA-B9ED-B795F870A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497F8D3-40BB-4BDE-8A01-71546CE4D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opdrachten 1 t/m 4</a:t>
            </a:r>
          </a:p>
          <a:p>
            <a:pPr lvl="1"/>
            <a:r>
              <a:rPr lang="nl-NL" dirty="0"/>
              <a:t>Tekenen met potlood en </a:t>
            </a:r>
            <a:r>
              <a:rPr lang="nl-NL" dirty="0" err="1"/>
              <a:t>geo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60803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Lenssterkte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Sterkte S in dioptrie (</a:t>
            </a:r>
            <a:r>
              <a:rPr lang="nl-NL" altLang="nl-NL" dirty="0" err="1"/>
              <a:t>dpt</a:t>
            </a:r>
            <a:r>
              <a:rPr lang="nl-NL" altLang="nl-NL" dirty="0"/>
              <a:t>)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bolle lens heeft positieve </a:t>
            </a:r>
            <a:r>
              <a:rPr lang="nl-NL" altLang="nl-NL" i="1" dirty="0"/>
              <a:t>f</a:t>
            </a:r>
          </a:p>
          <a:p>
            <a:pPr eaLnBrk="1" hangingPunct="1"/>
            <a:r>
              <a:rPr lang="nl-NL" altLang="nl-NL" dirty="0"/>
              <a:t>holle lens heeft negatieve </a:t>
            </a:r>
            <a:r>
              <a:rPr lang="nl-NL" altLang="nl-NL" i="1" dirty="0"/>
              <a:t>f</a:t>
            </a:r>
            <a:endParaRPr lang="nl-NL" altLang="nl-NL" dirty="0"/>
          </a:p>
          <a:p>
            <a:pPr eaLnBrk="1" hangingPunct="1"/>
            <a:endParaRPr lang="nl-NL" altLang="nl-NL" dirty="0"/>
          </a:p>
        </p:txBody>
      </p:sp>
      <p:pic>
        <p:nvPicPr>
          <p:cNvPr id="17412" name="Afbeelding 3" descr="brandpu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2143126"/>
            <a:ext cx="3389313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3" name="Object 3"/>
          <p:cNvGraphicFramePr>
            <a:graphicFrameLocks noChangeAspect="1"/>
          </p:cNvGraphicFramePr>
          <p:nvPr/>
        </p:nvGraphicFramePr>
        <p:xfrm>
          <a:off x="2452688" y="2786063"/>
          <a:ext cx="1231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ergelijking" r:id="rId4" imgW="1231900" imgH="787400" progId="Equation.3">
                  <p:embed/>
                </p:oleObj>
              </mc:Choice>
              <mc:Fallback>
                <p:oleObj name="Vergelijking" r:id="rId4" imgW="12319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2786063"/>
                        <a:ext cx="12319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3786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Lenzenwet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 </a:t>
            </a:r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virtueel beeld </a:t>
            </a:r>
            <a:r>
              <a:rPr lang="nl-NL" altLang="nl-NL" dirty="0">
                <a:sym typeface="Symbol" panose="05050102010706020507" pitchFamily="18" charset="2"/>
              </a:rPr>
              <a:t> negatieve </a:t>
            </a:r>
            <a:r>
              <a:rPr lang="nl-NL" altLang="nl-NL" i="1" dirty="0">
                <a:sym typeface="Symbol" panose="05050102010706020507" pitchFamily="18" charset="2"/>
              </a:rPr>
              <a:t>b</a:t>
            </a:r>
            <a:endParaRPr lang="nl-NL" altLang="nl-NL" i="1" dirty="0"/>
          </a:p>
        </p:txBody>
      </p:sp>
      <p:pic>
        <p:nvPicPr>
          <p:cNvPr id="18436" name="Afbeelding 3" descr="Afbeeldin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214563"/>
            <a:ext cx="4319588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350342"/>
              </p:ext>
            </p:extLst>
          </p:nvPr>
        </p:nvGraphicFramePr>
        <p:xfrm>
          <a:off x="1276350" y="2343738"/>
          <a:ext cx="1193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Vergelijking" r:id="rId4" imgW="1193800" imgH="787400" progId="Equation.3">
                  <p:embed/>
                </p:oleObj>
              </mc:Choice>
              <mc:Fallback>
                <p:oleObj name="Vergelijking" r:id="rId4" imgW="11938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2343738"/>
                        <a:ext cx="11938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6334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C5A68E4-9589-4406-BDF4-3D8510A2E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B19CE22-C5A4-4547-B983-F227AF5A1A5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Bereken het ontbrekende getal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17896821-CAD8-4794-805D-797554472A5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992313" y="2852738"/>
            <a:ext cx="77724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9E7E9B3-199F-4AFC-A863-38832505E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2886076"/>
            <a:ext cx="2579688" cy="354013"/>
          </a:xfrm>
          <a:prstGeom prst="rect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1B56558-EC2B-4E3F-95FA-CC0FC7A94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2886076"/>
            <a:ext cx="2579688" cy="354013"/>
          </a:xfrm>
          <a:prstGeom prst="rect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AF8CEE8D-CEE3-40EB-8555-0DD95FAD2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2886076"/>
            <a:ext cx="2579688" cy="354013"/>
          </a:xfrm>
          <a:prstGeom prst="rect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E847EF16-8189-40A6-AAE3-9B2A0CB3C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3240088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xmlns="" id="{08051DF7-E019-4925-A3AE-49CEE1B6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826" y="3239294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srgbClr val="FF0000"/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xmlns="" id="{06CBB88D-C4F7-4E9F-BAD8-785A0BAE8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3240088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5FF9BAE4-735D-446D-B9C9-922057FD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3594101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93704EFB-F648-4FBB-8428-B68C9CD2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3594101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051D9B25-CF7A-4DC0-AD23-66B15E582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3594101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0C05A099-00B0-4F80-85E9-064CEF66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3948113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09A4CF17-D0DF-4725-8B9F-B2C1B2B86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3948113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656D377C-B6AB-48E5-B411-BAC045652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3948113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xmlns="" id="{A9EB2F77-1B03-4DF1-B415-812C47D26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302126"/>
            <a:ext cx="2579688" cy="355600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xmlns="" id="{81B4E30D-F065-47FF-A61A-697F2F536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4302126"/>
            <a:ext cx="2579688" cy="355600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xmlns="" id="{02F14BC1-1FC1-4AA9-A1EE-9DC0C050C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4302126"/>
            <a:ext cx="2579688" cy="355600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xmlns="" id="{0EA77C89-2450-4C12-B8EB-5A23340DA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657726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xmlns="" id="{583F8D4E-E84A-418F-829B-DC2835A28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4657726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xmlns="" id="{DB3F376E-D0D8-4664-8BED-3F89CEFE0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4657726"/>
            <a:ext cx="2579688" cy="354013"/>
          </a:xfrm>
          <a:prstGeom prst="rect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xmlns="" id="{3888AD99-1B52-41A3-8FCC-1D3766F2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5011738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xmlns="" id="{6AA15437-E906-46FB-94EA-7ACD738E7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8351" y="5011738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xmlns="" id="{689B11C0-DD93-4E07-A2C3-F383F2838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8038" y="5011738"/>
            <a:ext cx="2579688" cy="354013"/>
          </a:xfrm>
          <a:prstGeom prst="rect">
            <a:avLst/>
          </a:prstGeom>
          <a:solidFill>
            <a:srgbClr val="E7EB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9" name="Line 26">
            <a:extLst>
              <a:ext uri="{FF2B5EF4-FFF2-40B4-BE49-F238E27FC236}">
                <a16:creationId xmlns:a16="http://schemas.microsoft.com/office/drawing/2014/main" xmlns="" id="{F2DE9300-87D1-4056-8A86-58B90E2B6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8351" y="2879726"/>
            <a:ext cx="0" cy="2492375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xmlns="" id="{8FB7BEA5-BBE9-4AD7-9485-5463CB6BC7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58038" y="2879726"/>
            <a:ext cx="0" cy="2492375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1" name="Line 28">
            <a:extLst>
              <a:ext uri="{FF2B5EF4-FFF2-40B4-BE49-F238E27FC236}">
                <a16:creationId xmlns:a16="http://schemas.microsoft.com/office/drawing/2014/main" xmlns="" id="{DEE22608-026F-4ABB-A94F-01A2621A7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3240088"/>
            <a:ext cx="7751763" cy="0"/>
          </a:xfrm>
          <a:prstGeom prst="line">
            <a:avLst/>
          </a:prstGeom>
          <a:solidFill>
            <a:srgbClr val="CCD5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2" name="Line 29">
            <a:extLst>
              <a:ext uri="{FF2B5EF4-FFF2-40B4-BE49-F238E27FC236}">
                <a16:creationId xmlns:a16="http://schemas.microsoft.com/office/drawing/2014/main" xmlns="" id="{F0089195-5387-46AF-9257-AA8C2C205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3594101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xmlns="" id="{1F41E215-6D27-491B-8670-3A2CFD9CD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3948113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xmlns="" id="{4AC3E192-4BC5-4527-83FE-35C488F19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4302126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xmlns="" id="{EFB0A0E9-9064-4B01-9FE3-518EFB944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4657726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6" name="Line 33">
            <a:extLst>
              <a:ext uri="{FF2B5EF4-FFF2-40B4-BE49-F238E27FC236}">
                <a16:creationId xmlns:a16="http://schemas.microsoft.com/office/drawing/2014/main" xmlns="" id="{6603916B-831B-415F-985C-BC2C127B7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5011738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7" name="Line 34">
            <a:extLst>
              <a:ext uri="{FF2B5EF4-FFF2-40B4-BE49-F238E27FC236}">
                <a16:creationId xmlns:a16="http://schemas.microsoft.com/office/drawing/2014/main" xmlns="" id="{ACF75EEB-E242-4B25-A9C2-3E773DD95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8663" y="2879726"/>
            <a:ext cx="0" cy="2492375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8" name="Line 35">
            <a:extLst>
              <a:ext uri="{FF2B5EF4-FFF2-40B4-BE49-F238E27FC236}">
                <a16:creationId xmlns:a16="http://schemas.microsoft.com/office/drawing/2014/main" xmlns="" id="{B200EDA7-E6F1-4F3B-A4CC-009CEFAEF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37726" y="2879726"/>
            <a:ext cx="0" cy="2492375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xmlns="" id="{FE4479CE-1B6F-4CB3-8111-0F2EC4CD71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2886076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0" name="Line 37">
            <a:extLst>
              <a:ext uri="{FF2B5EF4-FFF2-40B4-BE49-F238E27FC236}">
                <a16:creationId xmlns:a16="http://schemas.microsoft.com/office/drawing/2014/main" xmlns="" id="{586E1506-FD6E-4A77-A13D-A839B9F361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5365751"/>
            <a:ext cx="7751763" cy="0"/>
          </a:xfrm>
          <a:prstGeom prst="line">
            <a:avLst/>
          </a:prstGeom>
          <a:noFill/>
          <a:ln w="111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xmlns="" id="{5DAC9B6D-77BD-42C0-ADA4-346F3D5A6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3" y="2924176"/>
            <a:ext cx="6395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v</a:t>
            </a:r>
            <a:r>
              <a:rPr kumimoji="0" lang="nl-NL" altLang="nl-NL" sz="1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(cm)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xmlns="" id="{0A255B78-5BE9-4980-8C6F-5EB3366B0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76" y="2924176"/>
            <a:ext cx="6540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b</a:t>
            </a:r>
            <a:r>
              <a:rPr kumimoji="0" lang="nl-NL" altLang="nl-NL" sz="1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(cm)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xmlns="" id="{A13F345B-D94C-4424-983E-7B81FB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7051" y="2924176"/>
            <a:ext cx="60593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1" i="1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f</a:t>
            </a:r>
            <a:r>
              <a:rPr kumimoji="0" lang="nl-NL" altLang="nl-NL" sz="17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 (cm)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1">
            <a:extLst>
              <a:ext uri="{FF2B5EF4-FFF2-40B4-BE49-F238E27FC236}">
                <a16:creationId xmlns:a16="http://schemas.microsoft.com/office/drawing/2014/main" xmlns="" id="{8942B852-C3A2-403F-B8DF-7B58321E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226" y="3278188"/>
            <a:ext cx="3079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12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xmlns="" id="{BD2ABEB4-3CA3-4B5B-8117-56F15DA01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6" y="3278188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60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xmlns="" id="{E6480686-9784-438D-ACEA-2DEA3EF3B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3278188"/>
            <a:ext cx="1859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10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xmlns="" id="{97EEA76E-948C-46FC-BE4B-E9722BE25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738" y="3635376"/>
            <a:ext cx="244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6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xmlns="" id="{5D334CE6-34BA-4257-AE1B-7CDE3AE9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3413" y="3635376"/>
            <a:ext cx="2164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30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xmlns="" id="{4AE685FB-457D-42B1-A695-17E3E0F0E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3635376"/>
            <a:ext cx="2365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5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47">
            <a:extLst>
              <a:ext uri="{FF2B5EF4-FFF2-40B4-BE49-F238E27FC236}">
                <a16:creationId xmlns:a16="http://schemas.microsoft.com/office/drawing/2014/main" xmlns="" id="{CCD40BDC-1B03-43B7-A3EE-0947F44B0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6" y="3987801"/>
            <a:ext cx="3334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17,7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1" name="Rectangle 48">
            <a:extLst>
              <a:ext uri="{FF2B5EF4-FFF2-40B4-BE49-F238E27FC236}">
                <a16:creationId xmlns:a16="http://schemas.microsoft.com/office/drawing/2014/main" xmlns="" id="{26EDB332-D8FD-4B8B-80C8-9A4B6825C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7388" y="3987801"/>
            <a:ext cx="33496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23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49">
            <a:extLst>
              <a:ext uri="{FF2B5EF4-FFF2-40B4-BE49-F238E27FC236}">
                <a16:creationId xmlns:a16="http://schemas.microsoft.com/office/drawing/2014/main" xmlns="" id="{CA7E00A5-A470-40C6-84BB-6B8342997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1" y="3987801"/>
            <a:ext cx="317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10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0">
            <a:extLst>
              <a:ext uri="{FF2B5EF4-FFF2-40B4-BE49-F238E27FC236}">
                <a16:creationId xmlns:a16="http://schemas.microsoft.com/office/drawing/2014/main" xmlns="" id="{0BBC70ED-3933-4F20-9FC2-39149A24E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738" y="4341813"/>
            <a:ext cx="2444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4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52">
            <a:extLst>
              <a:ext uri="{FF2B5EF4-FFF2-40B4-BE49-F238E27FC236}">
                <a16:creationId xmlns:a16="http://schemas.microsoft.com/office/drawing/2014/main" xmlns="" id="{C04BB057-321B-42EF-AF88-9DE1034DF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7863" y="4341813"/>
            <a:ext cx="785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-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6" name="Rectangle 53">
            <a:extLst>
              <a:ext uri="{FF2B5EF4-FFF2-40B4-BE49-F238E27FC236}">
                <a16:creationId xmlns:a16="http://schemas.microsoft.com/office/drawing/2014/main" xmlns="" id="{A8AA9D41-3693-4ED3-A802-2A382B3DC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341813"/>
            <a:ext cx="27732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20</a:t>
            </a: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54">
            <a:extLst>
              <a:ext uri="{FF2B5EF4-FFF2-40B4-BE49-F238E27FC236}">
                <a16:creationId xmlns:a16="http://schemas.microsoft.com/office/drawing/2014/main" xmlns="" id="{B90618EF-D749-4501-A43F-A2F50958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1051" y="4341813"/>
            <a:ext cx="2365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5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5">
            <a:extLst>
              <a:ext uri="{FF2B5EF4-FFF2-40B4-BE49-F238E27FC236}">
                <a16:creationId xmlns:a16="http://schemas.microsoft.com/office/drawing/2014/main" xmlns="" id="{A9D6E204-2AF0-49BD-BCA9-1386D5303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226" y="4695826"/>
            <a:ext cx="3079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12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56">
            <a:extLst>
              <a:ext uri="{FF2B5EF4-FFF2-40B4-BE49-F238E27FC236}">
                <a16:creationId xmlns:a16="http://schemas.microsoft.com/office/drawing/2014/main" xmlns="" id="{C652B7BA-4806-4B15-B888-25B8A4559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876" y="4695826"/>
            <a:ext cx="2095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-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57">
            <a:extLst>
              <a:ext uri="{FF2B5EF4-FFF2-40B4-BE49-F238E27FC236}">
                <a16:creationId xmlns:a16="http://schemas.microsoft.com/office/drawing/2014/main" xmlns="" id="{1B3E75A0-6452-449B-835B-153FBEE01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6" y="4695826"/>
            <a:ext cx="3175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10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9">
            <a:extLst>
              <a:ext uri="{FF2B5EF4-FFF2-40B4-BE49-F238E27FC236}">
                <a16:creationId xmlns:a16="http://schemas.microsoft.com/office/drawing/2014/main" xmlns="" id="{BD5108F5-A23D-4239-A415-8DF5971A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7551" y="4695826"/>
            <a:ext cx="7854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-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3" name="Rectangle 60">
            <a:extLst>
              <a:ext uri="{FF2B5EF4-FFF2-40B4-BE49-F238E27FC236}">
                <a16:creationId xmlns:a16="http://schemas.microsoft.com/office/drawing/2014/main" xmlns="" id="{BA50772F-DDCF-49EA-9E64-B67ABE55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1" y="4695826"/>
            <a:ext cx="23564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7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60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30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B.1 Zien en Waarnemen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Onderwerpen die in deze paragraaf worden behandeld:</a:t>
            </a:r>
          </a:p>
          <a:p>
            <a:pPr lvl="1"/>
            <a:r>
              <a:rPr lang="nl-NL" dirty="0"/>
              <a:t>Spiegels</a:t>
            </a:r>
          </a:p>
          <a:p>
            <a:pPr lvl="1"/>
            <a:r>
              <a:rPr lang="nl-NL" dirty="0"/>
              <a:t>Lenzen</a:t>
            </a:r>
          </a:p>
          <a:p>
            <a:pPr lvl="1"/>
            <a:r>
              <a:rPr lang="nl-NL" dirty="0"/>
              <a:t>Ogen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3142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Speciaal geval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 err="1"/>
              <a:t>b.v</a:t>
            </a:r>
            <a:r>
              <a:rPr lang="nl-NL" altLang="nl-NL" dirty="0"/>
              <a:t> foto maken van toren in de verte, vuur maken met een vergrootglas, …</a:t>
            </a:r>
          </a:p>
          <a:p>
            <a:pPr eaLnBrk="1" hangingPunct="1"/>
            <a:r>
              <a:rPr lang="nl-NL" altLang="nl-NL" i="1" dirty="0"/>
              <a:t>v &gt;&gt; f   (100x groter)   </a:t>
            </a:r>
            <a:r>
              <a:rPr lang="nl-NL" altLang="nl-NL" dirty="0">
                <a:sym typeface="Symbol" panose="05050102010706020507" pitchFamily="18" charset="2"/>
              </a:rPr>
              <a:t></a:t>
            </a:r>
            <a:r>
              <a:rPr lang="nl-NL" altLang="nl-NL" i="1" dirty="0">
                <a:sym typeface="Symbol" panose="05050102010706020507" pitchFamily="18" charset="2"/>
              </a:rPr>
              <a:t>   b </a:t>
            </a:r>
            <a:r>
              <a:rPr lang="nl-NL" altLang="nl-NL" dirty="0">
                <a:sym typeface="Symbol" panose="05050102010706020507" pitchFamily="18" charset="2"/>
              </a:rPr>
              <a:t></a:t>
            </a:r>
            <a:r>
              <a:rPr lang="nl-NL" altLang="nl-NL" i="1" dirty="0">
                <a:sym typeface="Symbol" panose="05050102010706020507" pitchFamily="18" charset="2"/>
              </a:rPr>
              <a:t> f</a:t>
            </a:r>
          </a:p>
          <a:p>
            <a:pPr eaLnBrk="1" hangingPunct="1"/>
            <a:r>
              <a:rPr lang="nl-NL" altLang="nl-NL" dirty="0">
                <a:sym typeface="Symbol" panose="05050102010706020507" pitchFamily="18" charset="2"/>
              </a:rPr>
              <a:t> het beeld staat in het brandpunt</a:t>
            </a:r>
          </a:p>
          <a:p>
            <a:pPr eaLnBrk="1" hangingPunct="1"/>
            <a:endParaRPr lang="nl-NL" altLang="nl-NL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550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Vergroting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eaLnBrk="1" hangingPunct="1"/>
                <a:r>
                  <a:rPr lang="nl-NL" altLang="nl-NL" dirty="0"/>
                  <a:t>vergroting </a:t>
                </a:r>
                <a:r>
                  <a:rPr lang="nl-NL" altLang="nl-NL" i="1" dirty="0"/>
                  <a:t>N</a:t>
                </a:r>
              </a:p>
              <a:p>
                <a:pPr eaLnBrk="1" hangingPunct="1"/>
                <a:r>
                  <a:rPr lang="nl-NL" altLang="nl-NL" i="1" dirty="0"/>
                  <a:t>N </a:t>
                </a:r>
                <a:r>
                  <a:rPr lang="nl-NL" altLang="nl-NL" dirty="0"/>
                  <a:t>altijd positief</a:t>
                </a:r>
                <a:endParaRPr lang="nl-NL" altLang="nl-NL" i="1" dirty="0"/>
              </a:p>
              <a:p>
                <a:pPr marL="0" indent="0" eaLnBrk="1" hangingPunct="1">
                  <a:buNone/>
                </a:pPr>
                <a:endParaRPr lang="nl-NL" altLang="nl-NL" i="1" dirty="0"/>
              </a:p>
              <a:p>
                <a:pPr marL="0" indent="0" algn="ctr" eaLnBrk="1" hangingPunct="1">
                  <a:buNone/>
                </a:pPr>
                <a:endParaRPr lang="nl-NL" altLang="nl-NL" i="1" dirty="0"/>
              </a:p>
              <a:p>
                <a:pPr marL="536575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grootte</m:t>
                          </m:r>
                          <m: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beeld</m:t>
                          </m:r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𝐵𝐵</m:t>
                          </m:r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grootte</m:t>
                          </m:r>
                          <m: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voorwerp</m:t>
                          </m:r>
                          <m:r>
                            <a:rPr lang="nl-NL" altLang="nl-NL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altLang="nl-NL" i="1" dirty="0"/>
              </a:p>
              <a:p>
                <a:pPr eaLnBrk="1" hangingPunct="1"/>
                <a:endParaRPr lang="nl-NL" altLang="nl-NL" i="1" dirty="0"/>
              </a:p>
              <a:p>
                <a:pPr marL="536575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nl-NL" alt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den>
                      </m:f>
                      <m:r>
                        <a:rPr lang="nl-NL" alt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nl-NL" alt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nl-NL" altLang="nl-NL" b="0" i="1" dirty="0"/>
              </a:p>
              <a:p>
                <a:pPr marL="0" indent="0" eaLnBrk="1" hangingPunct="1">
                  <a:buNone/>
                </a:pPr>
                <a:r>
                  <a:rPr lang="nl-NL" altLang="nl-NL" i="1" dirty="0"/>
                  <a:t> </a:t>
                </a:r>
                <a:endParaRPr lang="nl-NL" altLang="nl-NL" dirty="0"/>
              </a:p>
            </p:txBody>
          </p:sp>
        </mc:Choice>
        <mc:Fallback xmlns="">
          <p:sp>
            <p:nvSpPr>
              <p:cNvPr id="2048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4" name="Afbeelding 4" descr="vergrot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484784"/>
            <a:ext cx="4429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9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25C34C0-48FA-40EC-88BC-DAD54DA8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08688"/>
          </a:xfrm>
        </p:spPr>
        <p:txBody>
          <a:bodyPr>
            <a:normAutofit fontScale="90000"/>
          </a:bodyPr>
          <a:lstStyle/>
          <a:p>
            <a:r>
              <a:rPr lang="nl-NL" dirty="0"/>
              <a:t>Vergroting bij een virtueel beeld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id="{1D35CBE9-DF0A-45C8-AA47-F6F2AF8F2A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2776"/>
                <a:ext cx="6854552" cy="4911824"/>
              </a:xfrm>
            </p:spPr>
            <p:txBody>
              <a:bodyPr>
                <a:normAutofit/>
              </a:bodyPr>
              <a:lstStyle/>
              <a:p>
                <a:r>
                  <a:rPr lang="nl-NL" dirty="0"/>
                  <a:t>Bij een virtueel beeld is </a:t>
                </a:r>
                <a:r>
                  <a:rPr lang="nl-NL" i="1" dirty="0"/>
                  <a:t>b</a:t>
                </a:r>
                <a:r>
                  <a:rPr lang="nl-NL" dirty="0"/>
                  <a:t> negatief</a:t>
                </a:r>
              </a:p>
              <a:p>
                <a:r>
                  <a:rPr lang="nl-NL" dirty="0"/>
                  <a:t>Dit zou leiden tot een negatieve vergroting</a:t>
                </a:r>
              </a:p>
              <a:p>
                <a:r>
                  <a:rPr lang="nl-NL" dirty="0"/>
                  <a:t>Dat willen we liever niet</a:t>
                </a:r>
              </a:p>
              <a:p>
                <a:endParaRPr lang="nl-NL" dirty="0"/>
              </a:p>
              <a:p>
                <a:r>
                  <a:rPr lang="nl-NL" dirty="0"/>
                  <a:t>Afspraak: voor virtuele beelden gebruiken we 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r>
                  <a:rPr lang="nl-NL" dirty="0"/>
                  <a:t>In veel boeken zie je de formule</a:t>
                </a:r>
              </a:p>
              <a:p>
                <a:pPr marL="715963" indent="-71596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1D35CBE9-DF0A-45C8-AA47-F6F2AF8F2A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2776"/>
                <a:ext cx="6854552" cy="4911824"/>
              </a:xfrm>
              <a:blipFill>
                <a:blip r:embed="rId2"/>
                <a:stretch>
                  <a:fillRect l="-1068" t="-993" r="-231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Sciencespace - Hoe werkt een loep">
            <a:extLst>
              <a:ext uri="{FF2B5EF4-FFF2-40B4-BE49-F238E27FC236}">
                <a16:creationId xmlns:a16="http://schemas.microsoft.com/office/drawing/2014/main" xmlns="" id="{A3CE938D-D877-46CE-BBDA-0BD451E4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935480"/>
            <a:ext cx="4176464" cy="25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96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7518D1-C07D-4127-BA15-0F1E2A2F3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7D22AC4F-779B-441D-BC01-E79622D21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7088"/>
            <a:ext cx="10972800" cy="4477512"/>
          </a:xfrm>
        </p:spPr>
        <p:txBody>
          <a:bodyPr/>
          <a:lstStyle/>
          <a:p>
            <a:r>
              <a:rPr lang="nl-NL" dirty="0"/>
              <a:t>Bereken de ontbrekende getallen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742B3F26-BDD6-48A0-9948-7CB47FE29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82663" y="2492375"/>
            <a:ext cx="10447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xmlns="" id="{FC64294B-7C5F-42FA-84F7-3CA2E66400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0225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xmlns="" id="{457DB484-10DC-4D67-9515-8D66FE5EF8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5" name="Line 32">
            <a:extLst>
              <a:ext uri="{FF2B5EF4-FFF2-40B4-BE49-F238E27FC236}">
                <a16:creationId xmlns:a16="http://schemas.microsoft.com/office/drawing/2014/main" xmlns="" id="{E0581163-9F9E-4D50-8838-C0F112865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5825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6" name="Line 33">
            <a:extLst>
              <a:ext uri="{FF2B5EF4-FFF2-40B4-BE49-F238E27FC236}">
                <a16:creationId xmlns:a16="http://schemas.microsoft.com/office/drawing/2014/main" xmlns="" id="{BC977E78-4BE8-4C70-AA66-9A278E0CAE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8625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1" name="Line 38">
            <a:extLst>
              <a:ext uri="{FF2B5EF4-FFF2-40B4-BE49-F238E27FC236}">
                <a16:creationId xmlns:a16="http://schemas.microsoft.com/office/drawing/2014/main" xmlns="" id="{0277C1F5-0F4B-44B3-96CB-690AF306F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989013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2" name="Line 39">
            <a:extLst>
              <a:ext uri="{FF2B5EF4-FFF2-40B4-BE49-F238E27FC236}">
                <a16:creationId xmlns:a16="http://schemas.microsoft.com/office/drawing/2014/main" xmlns="" id="{1D8C9944-F8BF-4B95-A851-2525B5EC7C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01425" y="2524125"/>
            <a:ext cx="0" cy="3494088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3" name="Line 40">
            <a:extLst>
              <a:ext uri="{FF2B5EF4-FFF2-40B4-BE49-F238E27FC236}">
                <a16:creationId xmlns:a16="http://schemas.microsoft.com/office/drawing/2014/main" xmlns="" id="{3FBAEF95-B9F7-4258-88F3-0213B9DA92C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2663" y="2532063"/>
            <a:ext cx="10425112" cy="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xmlns="" id="{8B4D05A4-E5EF-4AFD-B35C-28496F459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225" y="2574925"/>
            <a:ext cx="276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v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43">
            <a:extLst>
              <a:ext uri="{FF2B5EF4-FFF2-40B4-BE49-F238E27FC236}">
                <a16:creationId xmlns:a16="http://schemas.microsoft.com/office/drawing/2014/main" xmlns="" id="{12A22430-9493-45B0-BD44-36A055C1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2574925"/>
            <a:ext cx="703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(cm)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44">
            <a:extLst>
              <a:ext uri="{FF2B5EF4-FFF2-40B4-BE49-F238E27FC236}">
                <a16:creationId xmlns:a16="http://schemas.microsoft.com/office/drawing/2014/main" xmlns="" id="{4C8263CD-212E-4C74-BE6C-6FAD9881A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2574925"/>
            <a:ext cx="285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b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xmlns="" id="{54C9552A-5AEF-4CDF-8276-0D4D63F23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2574925"/>
            <a:ext cx="703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(cm)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46">
            <a:extLst>
              <a:ext uri="{FF2B5EF4-FFF2-40B4-BE49-F238E27FC236}">
                <a16:creationId xmlns:a16="http://schemas.microsoft.com/office/drawing/2014/main" xmlns="" id="{883E6018-B52C-4C04-80E1-F487482F3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3463" y="2574925"/>
            <a:ext cx="327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1" i="1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N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xmlns="" id="{D69EC183-4105-41F7-852A-C52A0BC19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714865"/>
              </p:ext>
            </p:extLst>
          </p:nvPr>
        </p:nvGraphicFramePr>
        <p:xfrm>
          <a:off x="761999" y="2492896"/>
          <a:ext cx="8934390" cy="32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9065">
                  <a:extLst>
                    <a:ext uri="{9D8B030D-6E8A-4147-A177-3AD203B41FA5}">
                      <a16:colId xmlns:a16="http://schemas.microsoft.com/office/drawing/2014/main" xmlns="" val="2322271617"/>
                    </a:ext>
                  </a:extLst>
                </a:gridCol>
                <a:gridCol w="1489065">
                  <a:extLst>
                    <a:ext uri="{9D8B030D-6E8A-4147-A177-3AD203B41FA5}">
                      <a16:colId xmlns:a16="http://schemas.microsoft.com/office/drawing/2014/main" xmlns="" val="433586290"/>
                    </a:ext>
                  </a:extLst>
                </a:gridCol>
                <a:gridCol w="1489065">
                  <a:extLst>
                    <a:ext uri="{9D8B030D-6E8A-4147-A177-3AD203B41FA5}">
                      <a16:colId xmlns:a16="http://schemas.microsoft.com/office/drawing/2014/main" xmlns="" val="4200092996"/>
                    </a:ext>
                  </a:extLst>
                </a:gridCol>
                <a:gridCol w="1489065">
                  <a:extLst>
                    <a:ext uri="{9D8B030D-6E8A-4147-A177-3AD203B41FA5}">
                      <a16:colId xmlns:a16="http://schemas.microsoft.com/office/drawing/2014/main" xmlns="" val="2645475345"/>
                    </a:ext>
                  </a:extLst>
                </a:gridCol>
                <a:gridCol w="1489065">
                  <a:extLst>
                    <a:ext uri="{9D8B030D-6E8A-4147-A177-3AD203B41FA5}">
                      <a16:colId xmlns:a16="http://schemas.microsoft.com/office/drawing/2014/main" xmlns="" val="979389777"/>
                    </a:ext>
                  </a:extLst>
                </a:gridCol>
                <a:gridCol w="1489065">
                  <a:extLst>
                    <a:ext uri="{9D8B030D-6E8A-4147-A177-3AD203B41FA5}">
                      <a16:colId xmlns:a16="http://schemas.microsoft.com/office/drawing/2014/main" xmlns="" val="3458558446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reëel (j/n)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 err="1"/>
                        <a:t>L</a:t>
                      </a:r>
                      <a:r>
                        <a:rPr lang="nl-NL" baseline="-25000" dirty="0" err="1"/>
                        <a:t>v</a:t>
                      </a:r>
                      <a:r>
                        <a:rPr lang="nl-NL" baseline="-25000" dirty="0"/>
                        <a:t> </a:t>
                      </a:r>
                      <a:r>
                        <a:rPr lang="nl-NL" baseline="0" dirty="0"/>
                        <a:t>(cm)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 err="1"/>
                        <a:t>L</a:t>
                      </a:r>
                      <a:r>
                        <a:rPr lang="nl-NL" baseline="-25000" dirty="0" err="1"/>
                        <a:t>b</a:t>
                      </a:r>
                      <a:r>
                        <a:rPr lang="nl-NL" baseline="-25000" dirty="0"/>
                        <a:t> </a:t>
                      </a:r>
                      <a:r>
                        <a:rPr lang="nl-NL" baseline="0" dirty="0"/>
                        <a:t>(cm)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114601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951921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3866446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887813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14647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487446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3406506"/>
                  </a:ext>
                </a:extLst>
              </a:tr>
            </a:tbl>
          </a:graphicData>
        </a:graphic>
      </p:graphicFrame>
      <p:sp>
        <p:nvSpPr>
          <p:cNvPr id="91" name="Rectangle 56">
            <a:extLst>
              <a:ext uri="{FF2B5EF4-FFF2-40B4-BE49-F238E27FC236}">
                <a16:creationId xmlns:a16="http://schemas.microsoft.com/office/drawing/2014/main" xmlns="" id="{D0B7C812-A9AC-4278-873F-BA74845C6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4" y="2967424"/>
            <a:ext cx="26129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48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3" name="Rectangle 60">
            <a:extLst>
              <a:ext uri="{FF2B5EF4-FFF2-40B4-BE49-F238E27FC236}">
                <a16:creationId xmlns:a16="http://schemas.microsoft.com/office/drawing/2014/main" xmlns="" id="{B31895CA-F874-48B0-BEDC-FBD113E54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79" y="2980489"/>
            <a:ext cx="3254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0,8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4" name="Rectangle 64">
            <a:extLst>
              <a:ext uri="{FF2B5EF4-FFF2-40B4-BE49-F238E27FC236}">
                <a16:creationId xmlns:a16="http://schemas.microsoft.com/office/drawing/2014/main" xmlns="" id="{7EBAF91A-5796-423A-BECC-3D99C9087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1456" y="3933056"/>
            <a:ext cx="19556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12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5" name="Rectangle 69">
            <a:extLst>
              <a:ext uri="{FF2B5EF4-FFF2-40B4-BE49-F238E27FC236}">
                <a16:creationId xmlns:a16="http://schemas.microsoft.com/office/drawing/2014/main" xmlns="" id="{E6C18C54-5888-42D6-BA9B-9930CE694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369" y="3928700"/>
            <a:ext cx="32380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4,8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6" name="Rectangle 74">
            <a:extLst>
              <a:ext uri="{FF2B5EF4-FFF2-40B4-BE49-F238E27FC236}">
                <a16:creationId xmlns:a16="http://schemas.microsoft.com/office/drawing/2014/main" xmlns="" id="{0B8BA66E-3BB4-4158-B893-BAF8CEE7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4365104"/>
            <a:ext cx="22884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75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7" name="Rectangle 77">
            <a:extLst>
              <a:ext uri="{FF2B5EF4-FFF2-40B4-BE49-F238E27FC236}">
                <a16:creationId xmlns:a16="http://schemas.microsoft.com/office/drawing/2014/main" xmlns="" id="{DF043405-0A97-460D-947A-D818733EC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4365104"/>
            <a:ext cx="1887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15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8" name="Rectangle 85">
            <a:extLst>
              <a:ext uri="{FF2B5EF4-FFF2-40B4-BE49-F238E27FC236}">
                <a16:creationId xmlns:a16="http://schemas.microsoft.com/office/drawing/2014/main" xmlns="" id="{A8EA0085-DE9E-4FA0-928F-C1A6F3D94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4864804"/>
            <a:ext cx="31258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2,0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9" name="Rectangle 89">
            <a:extLst>
              <a:ext uri="{FF2B5EF4-FFF2-40B4-BE49-F238E27FC236}">
                <a16:creationId xmlns:a16="http://schemas.microsoft.com/office/drawing/2014/main" xmlns="" id="{487F9874-B759-4E3A-9402-7762AA0E9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4" y="4864804"/>
            <a:ext cx="3270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9,6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BD530149-0FF5-4ECA-9B67-F7006AE3569F}"/>
              </a:ext>
            </a:extLst>
          </p:cNvPr>
          <p:cNvSpPr txBox="1"/>
          <p:nvPr/>
        </p:nvSpPr>
        <p:spPr>
          <a:xfrm>
            <a:off x="4338252" y="3851756"/>
            <a:ext cx="24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00" name="Tekstvak 99">
            <a:extLst>
              <a:ext uri="{FF2B5EF4-FFF2-40B4-BE49-F238E27FC236}">
                <a16:creationId xmlns:a16="http://schemas.microsoft.com/office/drawing/2014/main" xmlns="" id="{06E74C9F-2B03-4969-A86D-EA7D14D23DCA}"/>
              </a:ext>
            </a:extLst>
          </p:cNvPr>
          <p:cNvSpPr txBox="1"/>
          <p:nvPr/>
        </p:nvSpPr>
        <p:spPr>
          <a:xfrm>
            <a:off x="4367808" y="478786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01" name="Rectangle 56">
            <a:extLst>
              <a:ext uri="{FF2B5EF4-FFF2-40B4-BE49-F238E27FC236}">
                <a16:creationId xmlns:a16="http://schemas.microsoft.com/office/drawing/2014/main" xmlns="" id="{CA5C965A-B5AA-434E-9333-52C96C5A5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94" y="3429000"/>
            <a:ext cx="34945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-48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xmlns="" id="{F6326ED6-5A07-48D0-B19C-CC0D67151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136" y="3496652"/>
            <a:ext cx="3254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9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nstantia" panose="02030602050306030303" pitchFamily="18" charset="0"/>
              </a:rPr>
              <a:t>0,8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614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6" grpId="0"/>
      <p:bldP spid="100" grpId="0"/>
      <p:bldP spid="101" grpId="0"/>
      <p:bldP spid="1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</a:t>
            </a:r>
            <a:r>
              <a:rPr lang="nl-NL"/>
              <a:t>4 t/m 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834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839416" y="704088"/>
            <a:ext cx="10742984" cy="1143000"/>
          </a:xfrm>
        </p:spPr>
        <p:txBody>
          <a:bodyPr/>
          <a:lstStyle/>
          <a:p>
            <a:pPr eaLnBrk="1" hangingPunct="1"/>
            <a:r>
              <a:rPr lang="nl-NL" altLang="nl-NL" dirty="0"/>
              <a:t>Het oog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935164"/>
            <a:ext cx="5472607" cy="4389437"/>
          </a:xfrm>
        </p:spPr>
        <p:txBody>
          <a:bodyPr/>
          <a:lstStyle/>
          <a:p>
            <a:pPr eaLnBrk="1" hangingPunct="1"/>
            <a:r>
              <a:rPr lang="nl-NL" altLang="nl-NL" dirty="0"/>
              <a:t>Grootste deel van de breking vindt plaats bij het hoornvlies (ca. 60 </a:t>
            </a:r>
            <a:r>
              <a:rPr lang="nl-NL" altLang="nl-NL" dirty="0" err="1"/>
              <a:t>dpt</a:t>
            </a:r>
            <a:r>
              <a:rPr lang="nl-NL" altLang="nl-NL" dirty="0"/>
              <a:t>)</a:t>
            </a:r>
          </a:p>
          <a:p>
            <a:pPr eaLnBrk="1" hangingPunct="1"/>
            <a:r>
              <a:rPr lang="nl-NL" altLang="nl-NL" dirty="0"/>
              <a:t>Klein deel door de kristallens (10 </a:t>
            </a:r>
            <a:r>
              <a:rPr lang="nl-NL" altLang="nl-NL" dirty="0" err="1"/>
              <a:t>dpt</a:t>
            </a:r>
            <a:r>
              <a:rPr lang="nl-NL" altLang="nl-NL" dirty="0"/>
              <a:t>)</a:t>
            </a:r>
          </a:p>
        </p:txBody>
      </p:sp>
      <p:pic>
        <p:nvPicPr>
          <p:cNvPr id="6148" name="Picture 2" descr="http://home.versatel.nl/jcamps/afbeeld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6781215" y="1592621"/>
            <a:ext cx="41433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44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Gereduceerde oog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4766319" cy="4389437"/>
          </a:xfrm>
        </p:spPr>
        <p:txBody>
          <a:bodyPr/>
          <a:lstStyle/>
          <a:p>
            <a:pPr eaLnBrk="1" hangingPunct="1"/>
            <a:r>
              <a:rPr lang="nl-NL" altLang="nl-NL" dirty="0"/>
              <a:t>We doen net alsof alle breking plaatsvindt in de ooglens (sterkte tussen ca. 60-70 </a:t>
            </a:r>
            <a:r>
              <a:rPr lang="nl-NL" altLang="nl-NL" dirty="0" err="1"/>
              <a:t>dpt</a:t>
            </a:r>
            <a:r>
              <a:rPr lang="nl-NL" altLang="nl-NL" dirty="0"/>
              <a:t>)</a:t>
            </a:r>
          </a:p>
        </p:txBody>
      </p:sp>
      <p:pic>
        <p:nvPicPr>
          <p:cNvPr id="7172" name="Picture 2" descr="http://home.versatel.nl/jcamps/afbeeld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5918201" y="1965325"/>
            <a:ext cx="41433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631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Begrippen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accommoderen</a:t>
            </a:r>
            <a:r>
              <a:rPr lang="nl-NL" dirty="0"/>
              <a:t>: ooglens boller maker om dichterbij scherp te zien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i="1" dirty="0">
                <a:solidFill>
                  <a:schemeClr val="accent1">
                    <a:lumMod val="50000"/>
                  </a:schemeClr>
                </a:solidFill>
              </a:rPr>
              <a:t>adaptatie</a:t>
            </a:r>
            <a:r>
              <a:rPr lang="nl-NL" dirty="0"/>
              <a:t>: pupil groter en kleiner maken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i="1" dirty="0">
                <a:solidFill>
                  <a:schemeClr val="tx2">
                    <a:lumMod val="75000"/>
                  </a:schemeClr>
                </a:solidFill>
              </a:rPr>
              <a:t>vertepunt V </a:t>
            </a:r>
            <a:r>
              <a:rPr lang="nl-NL" dirty="0"/>
              <a:t>: punt dat je zonder te accommoderen scherp kunt zien (normaal oog: </a:t>
            </a:r>
            <a:r>
              <a:rPr lang="nl-NL" dirty="0">
                <a:sym typeface="Symbol"/>
              </a:rPr>
              <a:t>)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i="1" dirty="0">
                <a:solidFill>
                  <a:schemeClr val="tx2">
                    <a:lumMod val="75000"/>
                  </a:schemeClr>
                </a:solidFill>
                <a:sym typeface="Symbol"/>
              </a:rPr>
              <a:t>nabijheidspunt N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sym typeface="Symbol"/>
              </a:rPr>
              <a:t>:</a:t>
            </a:r>
            <a:r>
              <a:rPr lang="nl-NL" dirty="0">
                <a:sym typeface="Symbol"/>
              </a:rPr>
              <a:t> punt dat je met maximaal accommoderen nog scherp kunt zien (jong oog 10 cm; normaal tot 25 cm)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i="1" dirty="0">
                <a:solidFill>
                  <a:schemeClr val="tx2">
                    <a:lumMod val="75000"/>
                  </a:schemeClr>
                </a:solidFill>
                <a:sym typeface="Symbol"/>
              </a:rPr>
              <a:t>accommoderend vermogen</a:t>
            </a:r>
            <a:r>
              <a:rPr lang="nl-NL" dirty="0">
                <a:sym typeface="Symbol"/>
              </a:rPr>
              <a:t>: verschil in sterkte tussen maximaal ingespannen en ontspannen oog (minder dan 4 </a:t>
            </a:r>
            <a:r>
              <a:rPr lang="nl-NL" dirty="0" err="1">
                <a:sym typeface="Symbol"/>
              </a:rPr>
              <a:t>dpt</a:t>
            </a:r>
            <a:r>
              <a:rPr lang="nl-NL" dirty="0">
                <a:sym typeface="Symbol"/>
              </a:rPr>
              <a:t>  bril)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5622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Oogkwalen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sz="20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sz="2000" dirty="0"/>
              <a:t>voor </a:t>
            </a:r>
            <a:r>
              <a:rPr lang="nl-NL" sz="2000" i="1" dirty="0" err="1">
                <a:solidFill>
                  <a:schemeClr val="tx2">
                    <a:lumMod val="75000"/>
                  </a:schemeClr>
                </a:solidFill>
              </a:rPr>
              <a:t>verzienden</a:t>
            </a:r>
            <a:r>
              <a:rPr lang="nl-NL" sz="2000" dirty="0"/>
              <a:t> ligt het probleem veraf en voor </a:t>
            </a:r>
            <a:r>
              <a:rPr lang="nl-NL" sz="2000" i="1" dirty="0" err="1">
                <a:solidFill>
                  <a:schemeClr val="tx2">
                    <a:lumMod val="75000"/>
                  </a:schemeClr>
                </a:solidFill>
              </a:rPr>
              <a:t>oudzienden</a:t>
            </a:r>
            <a:r>
              <a:rPr lang="nl-NL" sz="2000" dirty="0"/>
              <a:t> dichtbij 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767409" y="2060848"/>
          <a:ext cx="10081119" cy="330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55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87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9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025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57009">
                <a:tc>
                  <a:txBody>
                    <a:bodyPr/>
                    <a:lstStyle/>
                    <a:p>
                      <a:r>
                        <a:rPr lang="nl-NL" sz="1800" dirty="0"/>
                        <a:t>kwaal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probleem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/>
                        <a:t>V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N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Oplossing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009">
                <a:tc>
                  <a:txBody>
                    <a:bodyPr/>
                    <a:lstStyle/>
                    <a:p>
                      <a:r>
                        <a:rPr lang="nl-NL" sz="1800" dirty="0"/>
                        <a:t>normaal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/>
                        <a:t>-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>
                          <a:sym typeface="Symbol"/>
                        </a:rPr>
                        <a:t></a:t>
                      </a:r>
                      <a:endParaRPr lang="nl-NL" sz="1800" dirty="0"/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&lt; 25 cm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-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10">
                <a:tc>
                  <a:txBody>
                    <a:bodyPr/>
                    <a:lstStyle/>
                    <a:p>
                      <a:r>
                        <a:rPr lang="nl-NL" sz="1800" dirty="0"/>
                        <a:t>bijziend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/>
                        <a:t>veraf niet goed kunnen zien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&lt; 4 m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-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negatieve</a:t>
                      </a:r>
                      <a:r>
                        <a:rPr lang="nl-NL" sz="1800" baseline="0" dirty="0"/>
                        <a:t> lenzen</a:t>
                      </a:r>
                      <a:endParaRPr lang="nl-NL" sz="1800" dirty="0"/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10">
                <a:tc>
                  <a:txBody>
                    <a:bodyPr/>
                    <a:lstStyle/>
                    <a:p>
                      <a:r>
                        <a:rPr lang="nl-NL" sz="1800" dirty="0"/>
                        <a:t>verziend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/>
                        <a:t>niet ontspannen</a:t>
                      </a:r>
                      <a:r>
                        <a:rPr lang="nl-NL" sz="1800" baseline="0" dirty="0"/>
                        <a:t> in de verte kijken</a:t>
                      </a:r>
                      <a:endParaRPr lang="nl-NL" sz="1800" dirty="0"/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ym typeface="Symbol"/>
                        </a:rPr>
                        <a:t></a:t>
                      </a:r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-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nl-NL" sz="1800" baseline="0" dirty="0"/>
                        <a:t>positieve  lenzen</a:t>
                      </a:r>
                      <a:endParaRPr lang="nl-NL" sz="1800" dirty="0"/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312">
                <a:tc>
                  <a:txBody>
                    <a:bodyPr/>
                    <a:lstStyle/>
                    <a:p>
                      <a:r>
                        <a:rPr lang="nl-NL" sz="1800" dirty="0" err="1"/>
                        <a:t>oudziend</a:t>
                      </a:r>
                      <a:endParaRPr lang="nl-NL" sz="1800" dirty="0"/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/>
                        <a:t>dichtbij niet goed zien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ym typeface="Symbol"/>
                        </a:rPr>
                        <a:t></a:t>
                      </a:r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&gt; 25 cm</a:t>
                      </a:r>
                    </a:p>
                  </a:txBody>
                  <a:tcPr marL="91439" marR="91439" marT="45703" marB="45703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positieve lenzen (leesbril)</a:t>
                      </a:r>
                    </a:p>
                  </a:txBody>
                  <a:tcPr marL="91439" marR="91439" marT="45703" marB="45703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756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3FA618-8355-413C-87DE-F0EB9782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Kijkafstand bij een </a:t>
            </a:r>
            <a:r>
              <a:rPr lang="nl-NL" i="1" dirty="0"/>
              <a:t>normaal</a:t>
            </a:r>
            <a:r>
              <a:rPr lang="nl-NL" dirty="0"/>
              <a:t> oog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id="{3E55614E-4943-49EF-8739-C9A182CBD5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normaal heeft ongeaccommodeerd een sterkte van rond de 60 </a:t>
                </a:r>
                <a:r>
                  <a:rPr lang="nl-NL" dirty="0" err="1"/>
                  <a:t>dpt</a:t>
                </a:r>
                <a:endParaRPr lang="nl-NL" dirty="0"/>
              </a:p>
              <a:p>
                <a:r>
                  <a:rPr lang="nl-NL" dirty="0"/>
                  <a:t>Hiermee kun je ontspannen scherp in de verte (</a:t>
                </a:r>
                <a:r>
                  <a:rPr lang="nl-NL" dirty="0">
                    <a:sym typeface="Symbol" panose="05050102010706020507" pitchFamily="18" charset="2"/>
                  </a:rPr>
                  <a:t></a:t>
                </a:r>
                <a:r>
                  <a:rPr lang="nl-NL" dirty="0"/>
                  <a:t>) zien</a:t>
                </a:r>
              </a:p>
              <a:p>
                <a:r>
                  <a:rPr lang="nl-NL" dirty="0"/>
                  <a:t>Door te accommoderen kun je dichterbij scherp zien</a:t>
                </a:r>
              </a:p>
              <a:p>
                <a:r>
                  <a:rPr lang="nl-NL" dirty="0"/>
                  <a:t>Er geldt: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𝑎𝑐𝑐𝑜𝑚𝑚𝑜𝑑𝑒𝑟𝑒𝑛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kijkafstand</m:t>
                          </m:r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E55614E-4943-49EF-8739-C9A182CBD5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40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Vlakke spiegels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2286000"/>
            <a:ext cx="9443392" cy="40386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Gespiegelde lichtstraal tekenen met behulp van: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normaal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beeldpunt</a:t>
            </a:r>
          </a:p>
        </p:txBody>
      </p:sp>
    </p:spTree>
    <p:extLst>
      <p:ext uri="{BB962C8B-B14F-4D97-AF65-F5344CB8AC3E}">
        <p14:creationId xmlns:p14="http://schemas.microsoft.com/office/powerpoint/2010/main" val="412574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2658BB-5BA6-482B-8D8E-ADA96A63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864096"/>
          </a:xfrm>
        </p:spPr>
        <p:txBody>
          <a:bodyPr>
            <a:normAutofit/>
          </a:bodyPr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D34C47F-76F3-4D94-90B1-CC3BBA19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0768"/>
            <a:ext cx="5342384" cy="525658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Een kind onder de 10 jaar heeft een accomoderend vermogen van 14 </a:t>
            </a:r>
            <a:r>
              <a:rPr lang="nl-NL" dirty="0" err="1"/>
              <a:t>dpt</a:t>
            </a:r>
            <a:r>
              <a:rPr lang="nl-NL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Bereken de </a:t>
            </a:r>
            <a:r>
              <a:rPr lang="nl-NL" dirty="0" smtClean="0"/>
              <a:t>kijkafstand als hij zich maximaal </a:t>
            </a:r>
            <a:r>
              <a:rPr lang="nl-NL" dirty="0" err="1" smtClean="0"/>
              <a:t>inspand</a:t>
            </a:r>
            <a:r>
              <a:rPr lang="nl-NL" dirty="0" smtClean="0"/>
              <a:t>?</a:t>
            </a:r>
            <a:endParaRPr lang="nl-NL" dirty="0"/>
          </a:p>
          <a:p>
            <a:endParaRPr lang="nl-NL" dirty="0"/>
          </a:p>
          <a:p>
            <a:r>
              <a:rPr lang="nl-NL" dirty="0"/>
              <a:t>Om normaal te zien moet je nog een voorwerp op 25 cm scherp kunnen zien.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Bereken het accomoderend vermogen van zo’n oog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Vanaf welke leeftijd heb je een leesbril nodig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DD57D4A2-7110-4D5B-8E14-79025FAC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33" y="2204864"/>
            <a:ext cx="6065824" cy="31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39FB0A3-AA78-4671-8EC7-5AF785D1E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Bijziend en verziend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A292C80-F720-44FB-80A6-3D5615661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8222704" cy="438912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Een bijziend oog is te sterk</a:t>
            </a:r>
          </a:p>
          <a:p>
            <a:pPr lvl="1"/>
            <a:r>
              <a:rPr lang="nl-NL" dirty="0"/>
              <a:t>lichtstralen van ver weg komen voor het netvlies samen</a:t>
            </a:r>
          </a:p>
          <a:p>
            <a:pPr lvl="1"/>
            <a:r>
              <a:rPr lang="nl-NL" dirty="0"/>
              <a:t>oog is te groot</a:t>
            </a:r>
          </a:p>
          <a:p>
            <a:pPr lvl="1"/>
            <a:r>
              <a:rPr lang="nl-NL" i="1" dirty="0" err="1"/>
              <a:t>S</a:t>
            </a:r>
            <a:r>
              <a:rPr lang="nl-NL" baseline="-25000" dirty="0" err="1"/>
              <a:t>oogafwijking</a:t>
            </a:r>
            <a:r>
              <a:rPr lang="nl-NL" dirty="0"/>
              <a:t> is positief</a:t>
            </a:r>
          </a:p>
          <a:p>
            <a:pPr lvl="1"/>
            <a:endParaRPr lang="nl-NL" i="1" dirty="0"/>
          </a:p>
          <a:p>
            <a:r>
              <a:rPr lang="nl-NL" dirty="0"/>
              <a:t>Een verziend oog is te zwak</a:t>
            </a:r>
          </a:p>
          <a:p>
            <a:pPr lvl="1"/>
            <a:r>
              <a:rPr lang="nl-NL" dirty="0"/>
              <a:t>lichtstralen van ver weg komen achter het netvlies samen</a:t>
            </a:r>
          </a:p>
          <a:p>
            <a:pPr lvl="1"/>
            <a:r>
              <a:rPr lang="nl-NL" dirty="0"/>
              <a:t>oog is te klein</a:t>
            </a:r>
          </a:p>
          <a:p>
            <a:pPr lvl="1"/>
            <a:r>
              <a:rPr lang="nl-NL" dirty="0" err="1"/>
              <a:t>S</a:t>
            </a:r>
            <a:r>
              <a:rPr lang="nl-NL" baseline="-25000" dirty="0" err="1"/>
              <a:t>oogafwijking</a:t>
            </a:r>
            <a:r>
              <a:rPr lang="nl-NL" baseline="-25000" dirty="0"/>
              <a:t> </a:t>
            </a:r>
            <a:r>
              <a:rPr lang="nl-NL" dirty="0"/>
              <a:t>is negatief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C0A1AF25-CD5F-495B-A1C0-2F5123526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336" y="1847088"/>
            <a:ext cx="2570706" cy="20172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7E4E22F9-861F-4EEE-99B3-D84C372FA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319" y="4221087"/>
            <a:ext cx="2570705" cy="21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5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31D389-1AF7-4EDD-8691-85F0D836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Kijkafstand met oogafwijking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id="{8F364B91-46CB-42CA-A190-757CD0348A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Voor een normaal oog hadden we: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kijkafstand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:endParaRPr lang="nl-NL" dirty="0"/>
              </a:p>
              <a:p>
                <a:r>
                  <a:rPr lang="nl-NL" dirty="0"/>
                  <a:t>Voor iemand met een oogwijking wordt dit: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oogafwijking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kijkafstand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5963" indent="0">
                  <a:buNone/>
                </a:pPr>
                <a:r>
                  <a:rPr lang="nl-NL" i="1" dirty="0" err="1"/>
                  <a:t>S</a:t>
                </a:r>
                <a:r>
                  <a:rPr lang="nl-NL" baseline="-25000" dirty="0" err="1"/>
                  <a:t>acc</a:t>
                </a:r>
                <a:r>
                  <a:rPr lang="nl-NL" dirty="0"/>
                  <a:t> = 0 voor een ontspannen oog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8F364B91-46CB-42CA-A190-757CD0348A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351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1E6738C-CF6D-457F-8332-E5D2C533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D4DB368-C9D5-497F-B4B7-33F763FF5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ooglens van een bijziende is 2 </a:t>
            </a:r>
            <a:r>
              <a:rPr lang="nl-NL" dirty="0" err="1"/>
              <a:t>dpt</a:t>
            </a:r>
            <a:r>
              <a:rPr lang="nl-NL" dirty="0"/>
              <a:t> te sterk. Zijn accomoderend vermogen is 5 </a:t>
            </a:r>
            <a:r>
              <a:rPr lang="nl-NL" dirty="0" err="1"/>
              <a:t>dpt</a:t>
            </a:r>
            <a:r>
              <a:rPr lang="nl-NL" dirty="0"/>
              <a:t>.</a:t>
            </a:r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Tussen welke afstanden kan deze bijziende zonder bril scherp zien?</a:t>
            </a:r>
          </a:p>
        </p:txBody>
      </p:sp>
    </p:spTree>
    <p:extLst>
      <p:ext uri="{BB962C8B-B14F-4D97-AF65-F5344CB8AC3E}">
        <p14:creationId xmlns:p14="http://schemas.microsoft.com/office/powerpoint/2010/main" val="421525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AE7E518-B7D7-474D-B9AD-96A9CFA8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52704"/>
          </a:xfrm>
        </p:spPr>
        <p:txBody>
          <a:bodyPr/>
          <a:lstStyle/>
          <a:p>
            <a:r>
              <a:rPr lang="nl-NL" dirty="0"/>
              <a:t>Straatbril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id="{BF52E4B8-382F-48E7-87E9-68138A1542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56792"/>
                <a:ext cx="10972800" cy="4767808"/>
              </a:xfrm>
            </p:spPr>
            <p:txBody>
              <a:bodyPr/>
              <a:lstStyle/>
              <a:p>
                <a:r>
                  <a:rPr lang="nl-NL" dirty="0"/>
                  <a:t>Om weer ontspannen in de verte te kijken gebruiken bijzienden en verzienden een bril (of lenzen). Deze bril noemen we de straatbril</a:t>
                </a:r>
              </a:p>
              <a:p>
                <a:endParaRPr lang="nl-NL" dirty="0"/>
              </a:p>
              <a:p>
                <a:r>
                  <a:rPr lang="nl-NL" dirty="0"/>
                  <a:t>De formule voor kijkafstand met bril wordt dan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oogafwijking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straatbril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kijkafstand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Een goede bril compenseert de oogafwijking:</a:t>
                </a:r>
              </a:p>
              <a:p>
                <a:pPr marL="715963" indent="0">
                  <a:buNone/>
                </a:pPr>
                <a:r>
                  <a:rPr lang="nl-N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oogafwijking</m:t>
                        </m:r>
                      </m:sub>
                    </m:sSub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 panose="02040503050406030204" pitchFamily="18" charset="0"/>
                          </a:rPr>
                          <m:t>straatbril</m:t>
                        </m:r>
                      </m:sub>
                    </m:sSub>
                  </m:oMath>
                </a14:m>
                <a:r>
                  <a:rPr lang="nl-NL" dirty="0"/>
                  <a:t> = 0</a:t>
                </a:r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BF52E4B8-382F-48E7-87E9-68138A154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56792"/>
                <a:ext cx="10972800" cy="4767808"/>
              </a:xfrm>
              <a:blipFill>
                <a:blip r:embed="rId2"/>
                <a:stretch>
                  <a:fillRect l="-667" t="-10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5575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6D0FEC-C272-42A9-98FE-352C4D6C7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67CCD6AB-7714-44C2-B128-85D77FDFB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bijziende kan zonder bril scherp zien tussen 15 en 40 cm.</a:t>
            </a:r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Welke brilsterkte krijgt deze bijziende van de opticien?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Op welke afstand ligt het nabijheidspunt met de goede bril?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3657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BB1479-EC5D-45FF-9BD1-B03135B43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780696"/>
          </a:xfrm>
        </p:spPr>
        <p:txBody>
          <a:bodyPr>
            <a:normAutofit fontScale="90000"/>
          </a:bodyPr>
          <a:lstStyle/>
          <a:p>
            <a:r>
              <a:rPr lang="nl-NL" dirty="0"/>
              <a:t>Oudziend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C962ADE-D90F-4B34-9DDF-FB34889F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767808"/>
          </a:xfrm>
        </p:spPr>
        <p:txBody>
          <a:bodyPr/>
          <a:lstStyle/>
          <a:p>
            <a:r>
              <a:rPr lang="nl-NL" dirty="0"/>
              <a:t>Een </a:t>
            </a:r>
            <a:r>
              <a:rPr lang="nl-NL" dirty="0" err="1"/>
              <a:t>oudziende</a:t>
            </a:r>
            <a:r>
              <a:rPr lang="nl-NL" dirty="0"/>
              <a:t> kan dichtbij niet meer </a:t>
            </a:r>
            <a:r>
              <a:rPr lang="nl-NL" dirty="0" smtClean="0"/>
              <a:t>goed zien; </a:t>
            </a:r>
            <a:r>
              <a:rPr lang="nl-NL" dirty="0"/>
              <a:t>het accommoderend vermogen is niet groot genoeg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Een </a:t>
            </a:r>
            <a:r>
              <a:rPr lang="nl-NL" dirty="0" err="1" smtClean="0"/>
              <a:t>oudziende</a:t>
            </a:r>
            <a:r>
              <a:rPr lang="nl-NL" dirty="0" smtClean="0"/>
              <a:t> </a:t>
            </a:r>
            <a:r>
              <a:rPr lang="nl-NL" dirty="0"/>
              <a:t>heeft een extra bolle lens nodig: </a:t>
            </a:r>
            <a:r>
              <a:rPr lang="nl-NL" i="1" dirty="0"/>
              <a:t>leesadditie</a:t>
            </a:r>
          </a:p>
        </p:txBody>
      </p:sp>
      <p:pic>
        <p:nvPicPr>
          <p:cNvPr id="4" name="Afbeelding 3" descr="zwart.gif">
            <a:extLst>
              <a:ext uri="{FF2B5EF4-FFF2-40B4-BE49-F238E27FC236}">
                <a16:creationId xmlns:a16="http://schemas.microsoft.com/office/drawing/2014/main" xmlns="" id="{239D15CE-0274-4489-A7F6-87C6BD6F0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83" y="2924944"/>
            <a:ext cx="74295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oudziend zonder.gif">
            <a:extLst>
              <a:ext uri="{FF2B5EF4-FFF2-40B4-BE49-F238E27FC236}">
                <a16:creationId xmlns:a16="http://schemas.microsoft.com/office/drawing/2014/main" xmlns="" id="{000492CC-668A-4EB3-A01D-B86F47E02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140845"/>
            <a:ext cx="34353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oudziend met.gif">
            <a:extLst>
              <a:ext uri="{FF2B5EF4-FFF2-40B4-BE49-F238E27FC236}">
                <a16:creationId xmlns:a16="http://schemas.microsoft.com/office/drawing/2014/main" xmlns="" id="{E1BD15C3-8C3B-4B7B-A644-F8FF0625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6" y="3086869"/>
            <a:ext cx="3452813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5E648E01-59DC-4315-9C08-A2152DEC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045" y="5212533"/>
            <a:ext cx="5429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>
                <a:latin typeface="Constantia" panose="02030602050306030303" pitchFamily="18" charset="0"/>
              </a:rPr>
              <a:t>zonder bril			met leesbril</a:t>
            </a:r>
          </a:p>
        </p:txBody>
      </p:sp>
    </p:spTree>
    <p:extLst>
      <p:ext uri="{BB962C8B-B14F-4D97-AF65-F5344CB8AC3E}">
        <p14:creationId xmlns:p14="http://schemas.microsoft.com/office/powerpoint/2010/main" val="34508566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B50C23-2621-48EC-BB44-22F72605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996720"/>
          </a:xfrm>
        </p:spPr>
        <p:txBody>
          <a:bodyPr/>
          <a:lstStyle/>
          <a:p>
            <a:r>
              <a:rPr lang="nl-NL" dirty="0"/>
              <a:t>Kijkafstand met leesadditie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xmlns="" id="{B4F44D9C-092C-4B2F-AEE5-EFA895433C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Voor de kijkafstand geldt nu:</a:t>
                </a:r>
              </a:p>
              <a:p>
                <a:pPr marL="7159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oogafwijking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straatbril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leesadditie</m:t>
                          </m:r>
                        </m:sub>
                      </m:sSub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kijkafstand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endParaRPr lang="nl-NL" dirty="0"/>
              </a:p>
              <a:p>
                <a:r>
                  <a:rPr lang="nl-NL" i="1" dirty="0" err="1"/>
                  <a:t>S</a:t>
                </a:r>
                <a:r>
                  <a:rPr lang="nl-NL" baseline="-25000" dirty="0" err="1"/>
                  <a:t>acc</a:t>
                </a:r>
                <a:r>
                  <a:rPr lang="nl-NL" dirty="0"/>
                  <a:t> ligt tussen 0 en accomoderend vermogen</a:t>
                </a:r>
              </a:p>
              <a:p>
                <a:r>
                  <a:rPr lang="nl-NL" i="1" dirty="0" err="1"/>
                  <a:t>S</a:t>
                </a:r>
                <a:r>
                  <a:rPr lang="nl-NL" baseline="-25000" dirty="0" err="1"/>
                  <a:t>oogafwijking</a:t>
                </a:r>
                <a:r>
                  <a:rPr lang="nl-NL" dirty="0"/>
                  <a:t> is positief bij bijziend en negatief bij verziende</a:t>
                </a:r>
              </a:p>
              <a:p>
                <a:r>
                  <a:rPr lang="nl-NL" i="1" dirty="0" err="1"/>
                  <a:t>S</a:t>
                </a:r>
                <a:r>
                  <a:rPr lang="nl-NL" baseline="-25000" dirty="0" err="1"/>
                  <a:t>straatbril</a:t>
                </a:r>
                <a:r>
                  <a:rPr lang="nl-NL" dirty="0"/>
                  <a:t> is bij een goede bril het omgekeerde van de oogafwijking</a:t>
                </a:r>
              </a:p>
              <a:p>
                <a:r>
                  <a:rPr lang="nl-NL" i="1" dirty="0" err="1"/>
                  <a:t>S</a:t>
                </a:r>
                <a:r>
                  <a:rPr lang="nl-NL" baseline="-25000" dirty="0" err="1"/>
                  <a:t>leesadditie</a:t>
                </a:r>
                <a:r>
                  <a:rPr lang="nl-NL" dirty="0"/>
                  <a:t> is de extra sterkte om dichtbij (25 cm) goed te kunnen zien</a:t>
                </a:r>
              </a:p>
              <a:p>
                <a:r>
                  <a:rPr lang="nl-NL" i="1" dirty="0" err="1"/>
                  <a:t>S</a:t>
                </a:r>
                <a:r>
                  <a:rPr lang="nl-NL" baseline="-25000" dirty="0" err="1"/>
                  <a:t>leesadditie</a:t>
                </a:r>
                <a:r>
                  <a:rPr lang="nl-NL" dirty="0"/>
                  <a:t> = 1/0,25 – </a:t>
                </a:r>
                <a:r>
                  <a:rPr lang="nl-NL" i="1" dirty="0" err="1"/>
                  <a:t>S</a:t>
                </a:r>
                <a:r>
                  <a:rPr lang="nl-NL" baseline="-25000" dirty="0" err="1"/>
                  <a:t>acc</a:t>
                </a:r>
                <a:r>
                  <a:rPr lang="nl-NL" dirty="0"/>
                  <a:t> = 4 - </a:t>
                </a:r>
                <a:r>
                  <a:rPr lang="nl-NL" i="1" dirty="0" err="1"/>
                  <a:t>S</a:t>
                </a:r>
                <a:r>
                  <a:rPr lang="nl-NL" baseline="-25000" dirty="0" err="1"/>
                  <a:t>acc</a:t>
                </a:r>
                <a:endParaRPr lang="nl-NL" baseline="-25000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B4F44D9C-092C-4B2F-AEE5-EFA895433C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301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593250-B7C5-405B-A91E-653A4D4D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Oefenen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D02CAA9-8800-430C-A1E4-ADEDDE55F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Iemand kan scherp zien tussen 45 cm en oneindig.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Welke bril(</a:t>
            </a:r>
            <a:r>
              <a:rPr lang="nl-NL" dirty="0" err="1"/>
              <a:t>len</a:t>
            </a:r>
            <a:r>
              <a:rPr lang="nl-NL" dirty="0"/>
              <a:t>) krijgt hij voorgeschreven?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Tussen welke afstanden kan hij scherp zien met deze bril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r>
              <a:rPr lang="nl-NL" dirty="0"/>
              <a:t>Iemand kan scherp zien tussen 30 en 45 cm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Welke bril(</a:t>
            </a:r>
            <a:r>
              <a:rPr lang="nl-NL" dirty="0" err="1"/>
              <a:t>len</a:t>
            </a:r>
            <a:r>
              <a:rPr lang="nl-NL" dirty="0"/>
              <a:t>) krijgt hij voorgeschreven?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2198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Opdrachten 7 en 8</a:t>
            </a:r>
          </a:p>
        </p:txBody>
      </p:sp>
    </p:spTree>
    <p:extLst>
      <p:ext uri="{BB962C8B-B14F-4D97-AF65-F5344CB8AC3E}">
        <p14:creationId xmlns:p14="http://schemas.microsoft.com/office/powerpoint/2010/main" val="3435160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pPr eaLnBrk="1" hangingPunct="1"/>
            <a:r>
              <a:rPr lang="nl-NL" altLang="nl-NL" dirty="0"/>
              <a:t>Spiegelen met een normaal</a:t>
            </a:r>
          </a:p>
        </p:txBody>
      </p:sp>
      <p:sp>
        <p:nvSpPr>
          <p:cNvPr id="102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 dirty="0">
                <a:hlinkClick r:id="rId2"/>
              </a:rPr>
              <a:t>Spiegelen met de normaal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67038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B.2 Horen en Spreken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Horen</a:t>
            </a:r>
          </a:p>
          <a:p>
            <a:r>
              <a:rPr lang="nl-NL" dirty="0"/>
              <a:t>Spreken</a:t>
            </a:r>
          </a:p>
        </p:txBody>
      </p:sp>
      <p:pic>
        <p:nvPicPr>
          <p:cNvPr id="7170" name="Picture 2" descr="9519952_m.jpg (848×56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58" y="2492896"/>
            <a:ext cx="410687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itspreken.jpg (362×179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90" y="3060305"/>
            <a:ext cx="4386254" cy="21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27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854552" cy="438912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Geluid = beweging van luchtmoleculen </a:t>
            </a:r>
            <a:r>
              <a:rPr lang="nl-NL" dirty="0">
                <a:sym typeface="Wingdings" panose="05000000000000000000" pitchFamily="2" charset="2"/>
              </a:rPr>
              <a:t> drukverschillen</a:t>
            </a:r>
          </a:p>
          <a:p>
            <a:r>
              <a:rPr lang="nl-NL" dirty="0">
                <a:sym typeface="Wingdings" panose="05000000000000000000" pitchFamily="2" charset="2"/>
              </a:rPr>
              <a:t>Trommelvlies gaat trillen</a:t>
            </a:r>
          </a:p>
          <a:p>
            <a:r>
              <a:rPr lang="nl-NL" dirty="0">
                <a:sym typeface="Wingdings" panose="05000000000000000000" pitchFamily="2" charset="2"/>
              </a:rPr>
              <a:t>Gehoorbeentjes geven trillingen door aan het ovale venster</a:t>
            </a:r>
          </a:p>
          <a:p>
            <a:r>
              <a:rPr lang="nl-NL" dirty="0">
                <a:sym typeface="Wingdings" panose="05000000000000000000" pitchFamily="2" charset="2"/>
              </a:rPr>
              <a:t>Vloeistof in het slakkenhuis gaat bewegen</a:t>
            </a:r>
          </a:p>
          <a:p>
            <a:r>
              <a:rPr lang="nl-NL" dirty="0">
                <a:sym typeface="Wingdings" panose="05000000000000000000" pitchFamily="2" charset="2"/>
              </a:rPr>
              <a:t>Haartjes op het basilair membraam gaan trillen</a:t>
            </a:r>
          </a:p>
          <a:p>
            <a:r>
              <a:rPr lang="nl-NL" dirty="0">
                <a:sym typeface="Wingdings" panose="05000000000000000000" pitchFamily="2" charset="2"/>
              </a:rPr>
              <a:t>Trillingen worden doorgegeven aan de hersenen</a:t>
            </a:r>
          </a:p>
          <a:p>
            <a:endParaRPr lang="nl-NL" dirty="0"/>
          </a:p>
        </p:txBody>
      </p:sp>
      <p:pic>
        <p:nvPicPr>
          <p:cNvPr id="7170" name="Picture 2" descr="Middenoor.jpg (271×22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764704"/>
            <a:ext cx="3146375" cy="26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lakkenhuis-300x224.jpg (300×22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70" y="3645024"/>
            <a:ext cx="3588716" cy="26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658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41527"/>
          </a:xfrm>
        </p:spPr>
        <p:txBody>
          <a:bodyPr/>
          <a:lstStyle/>
          <a:p>
            <a:r>
              <a:rPr lang="nl-NL" dirty="0"/>
              <a:t>Natuurkunde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00808"/>
                <a:ext cx="5846440" cy="4623792"/>
              </a:xfrm>
            </p:spPr>
            <p:txBody>
              <a:bodyPr>
                <a:normAutofit/>
              </a:bodyPr>
              <a:lstStyle/>
              <a:p>
                <a:r>
                  <a:rPr lang="nl-NL" dirty="0"/>
                  <a:t>Wie maakt de diepste gaten in de grond, de olifant of de vrouw met naaldhakken?</a:t>
                </a:r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Druk </a:t>
                </a:r>
                <a:r>
                  <a:rPr lang="nl-NL" i="1" dirty="0"/>
                  <a:t>p</a:t>
                </a:r>
                <a:r>
                  <a:rPr lang="nl-NL" i="1" baseline="-25000" dirty="0"/>
                  <a:t> </a:t>
                </a:r>
                <a:r>
                  <a:rPr lang="nl-NL" dirty="0"/>
                  <a:t> is de kracht / oppervlak</a:t>
                </a:r>
              </a:p>
              <a:p>
                <a:pPr marL="7175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717550" indent="0">
                  <a:buNone/>
                </a:pPr>
                <a:endParaRPr lang="nl-NL" dirty="0"/>
              </a:p>
              <a:p>
                <a:r>
                  <a:rPr lang="nl-NL" dirty="0"/>
                  <a:t>Eenheid van druk is Pa = N/m</a:t>
                </a:r>
                <a:r>
                  <a:rPr lang="nl-NL" baseline="30000" dirty="0"/>
                  <a:t>2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00808"/>
                <a:ext cx="5846440" cy="4623792"/>
              </a:xfrm>
              <a:blipFill rotWithShape="0">
                <a:blip r:embed="rId2"/>
                <a:stretch>
                  <a:fillRect l="-1251" t="-105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694 (694×39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87" y="980728"/>
            <a:ext cx="4500265" cy="25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acha.xcdn.nl/RM1600,1600/2438822_360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0"/>
          <a:stretch/>
        </p:blipFill>
        <p:spPr bwMode="auto">
          <a:xfrm>
            <a:off x="7320136" y="3906046"/>
            <a:ext cx="4093258" cy="238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28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 paar getallen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normale luchtdruk is 10 N/cm</a:t>
            </a:r>
            <a:r>
              <a:rPr lang="nl-NL" baseline="30000" dirty="0"/>
              <a:t>2</a:t>
            </a:r>
            <a:r>
              <a:rPr lang="nl-NL" dirty="0"/>
              <a:t> = …………….. Pa = ……….. hPa</a:t>
            </a:r>
          </a:p>
          <a:p>
            <a:endParaRPr lang="nl-NL" dirty="0"/>
          </a:p>
          <a:p>
            <a:r>
              <a:rPr lang="nl-NL" dirty="0"/>
              <a:t>Het zachtste geluid (gehoordrempel) geeft een drukverschil van 2 </a:t>
            </a:r>
            <a:r>
              <a:rPr lang="nl-NL" dirty="0">
                <a:sym typeface="Symbol" panose="05050102010706020507" pitchFamily="18" charset="2"/>
              </a:rPr>
              <a:t> 10</a:t>
            </a:r>
            <a:r>
              <a:rPr lang="nl-NL" baseline="30000" dirty="0">
                <a:sym typeface="Symbol" panose="05050102010706020507" pitchFamily="18" charset="2"/>
              </a:rPr>
              <a:t>-5</a:t>
            </a:r>
            <a:r>
              <a:rPr lang="nl-NL" dirty="0">
                <a:sym typeface="Symbol" panose="05050102010706020507" pitchFamily="18" charset="2"/>
              </a:rPr>
              <a:t> Pa</a:t>
            </a:r>
          </a:p>
          <a:p>
            <a:endParaRPr lang="nl-NL" dirty="0">
              <a:sym typeface="Symbol" panose="05050102010706020507" pitchFamily="18" charset="2"/>
            </a:endParaRPr>
          </a:p>
          <a:p>
            <a:r>
              <a:rPr lang="nl-NL" dirty="0">
                <a:sym typeface="Symbol" panose="05050102010706020507" pitchFamily="18" charset="2"/>
              </a:rPr>
              <a:t>Krachten op het trommelvlies tussen 10</a:t>
            </a:r>
            <a:r>
              <a:rPr lang="nl-NL" baseline="30000" dirty="0">
                <a:sym typeface="Symbol" panose="05050102010706020507" pitchFamily="18" charset="2"/>
              </a:rPr>
              <a:t>-9</a:t>
            </a:r>
            <a:r>
              <a:rPr lang="nl-NL" dirty="0">
                <a:sym typeface="Symbol" panose="05050102010706020507" pitchFamily="18" charset="2"/>
              </a:rPr>
              <a:t> N (gehoordrempel) en 10</a:t>
            </a:r>
            <a:r>
              <a:rPr lang="nl-NL" baseline="30000" dirty="0">
                <a:sym typeface="Symbol" panose="05050102010706020507" pitchFamily="18" charset="2"/>
              </a:rPr>
              <a:t>-3</a:t>
            </a:r>
            <a:r>
              <a:rPr lang="nl-NL" dirty="0">
                <a:sym typeface="Symbol" panose="05050102010706020507" pitchFamily="18" charset="2"/>
              </a:rPr>
              <a:t> N (pijngrens) kunnen worden waargenomen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78026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natuurkunde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5702424" cy="4389120"/>
          </a:xfrm>
        </p:spPr>
        <p:txBody>
          <a:bodyPr/>
          <a:lstStyle/>
          <a:p>
            <a:r>
              <a:rPr lang="nl-NL" dirty="0"/>
              <a:t>De trillingen van het trommelvlies worden via de gehoorbeentjes (hamer, aambeeld, stijgbeugel) versterkt doorgegeven aan het slakkenhuis.</a:t>
            </a:r>
          </a:p>
          <a:p>
            <a:r>
              <a:rPr lang="nl-NL" dirty="0"/>
              <a:t>De versterking is gebaseerd op de hefboomwerking (later in dit hoofdstuk)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650" y="2132856"/>
            <a:ext cx="52387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3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Basilair membraam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Het basilair membraam kun je opvatten als een groot aantal veren</a:t>
                </a:r>
              </a:p>
              <a:p>
                <a:endParaRPr lang="nl-NL" dirty="0"/>
              </a:p>
              <a:p>
                <a:r>
                  <a:rPr lang="nl-NL" dirty="0"/>
                  <a:t>Voor de trillingstijd </a:t>
                </a:r>
                <a:r>
                  <a:rPr lang="nl-NL" i="1" dirty="0"/>
                  <a:t>T</a:t>
                </a:r>
                <a:r>
                  <a:rPr lang="nl-NL" dirty="0"/>
                  <a:t> van een veer geldt: </a:t>
                </a:r>
              </a:p>
              <a:p>
                <a:endParaRPr lang="nl-NL" dirty="0"/>
              </a:p>
              <a:p>
                <a:pPr marL="53816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nl-NL" dirty="0"/>
              </a:p>
              <a:p>
                <a:r>
                  <a:rPr lang="nl-NL" dirty="0"/>
                  <a:t>Vooraan veren met een grote veerconstante (kleine </a:t>
                </a:r>
                <a:r>
                  <a:rPr lang="nl-NL" i="1" dirty="0"/>
                  <a:t>T</a:t>
                </a:r>
                <a:r>
                  <a:rPr lang="nl-NL" dirty="0"/>
                  <a:t> </a:t>
                </a:r>
                <a:r>
                  <a:rPr lang="nl-NL" dirty="0">
                    <a:sym typeface="Wingdings" panose="05000000000000000000" pitchFamily="2" charset="2"/>
                  </a:rPr>
                  <a:t></a:t>
                </a:r>
                <a:r>
                  <a:rPr lang="nl-NL" dirty="0"/>
                  <a:t> hoge </a:t>
                </a:r>
                <a:r>
                  <a:rPr lang="nl-NL" i="1" dirty="0"/>
                  <a:t>f</a:t>
                </a:r>
                <a:r>
                  <a:rPr lang="nl-NL" dirty="0"/>
                  <a:t>)</a:t>
                </a:r>
              </a:p>
              <a:p>
                <a:r>
                  <a:rPr lang="nl-NL" dirty="0"/>
                  <a:t>Achteraan veren met een klein veerconstante (grote </a:t>
                </a:r>
                <a:r>
                  <a:rPr lang="nl-NL" i="1" dirty="0"/>
                  <a:t>T</a:t>
                </a:r>
                <a:r>
                  <a:rPr lang="nl-NL" dirty="0"/>
                  <a:t> </a:t>
                </a:r>
                <a:r>
                  <a:rPr lang="nl-NL" dirty="0">
                    <a:sym typeface="Wingdings" panose="05000000000000000000" pitchFamily="2" charset="2"/>
                  </a:rPr>
                  <a:t> lage </a:t>
                </a:r>
                <a:r>
                  <a:rPr lang="nl-NL" i="1" dirty="0">
                    <a:sym typeface="Wingdings" panose="05000000000000000000" pitchFamily="2" charset="2"/>
                  </a:rPr>
                  <a:t>f</a:t>
                </a:r>
                <a:r>
                  <a:rPr lang="nl-NL" dirty="0">
                    <a:sym typeface="Wingdings" panose="05000000000000000000" pitchFamily="2" charset="2"/>
                  </a:rPr>
                  <a:t>)</a:t>
                </a:r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3587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Resonantie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5198368" cy="4389120"/>
          </a:xfrm>
        </p:spPr>
        <p:txBody>
          <a:bodyPr/>
          <a:lstStyle/>
          <a:p>
            <a:r>
              <a:rPr lang="nl-NL" dirty="0"/>
              <a:t>Alleen de “veren” met dezelfde eigenfrequentie gaan meetrillen</a:t>
            </a:r>
          </a:p>
        </p:txBody>
      </p:sp>
      <p:pic>
        <p:nvPicPr>
          <p:cNvPr id="7170" name="Picture 2" descr="hearing-works-02.png (350×19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4" y="2204864"/>
            <a:ext cx="5359396" cy="29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49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ring, Ear Anatomy &amp; Auditory Transduction">
            <a:hlinkClick r:id="" action="ppaction://media"/>
            <a:extLst>
              <a:ext uri="{FF2B5EF4-FFF2-40B4-BE49-F238E27FC236}">
                <a16:creationId xmlns:a16="http://schemas.microsoft.com/office/drawing/2014/main" xmlns="" id="{53377D7A-BCDD-454D-9BE8-3AD890DE1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2993" y="692696"/>
            <a:ext cx="9986013" cy="5616624"/>
          </a:xfrm>
        </p:spPr>
      </p:pic>
    </p:spTree>
    <p:extLst>
      <p:ext uri="{BB962C8B-B14F-4D97-AF65-F5344CB8AC3E}">
        <p14:creationId xmlns:p14="http://schemas.microsoft.com/office/powerpoint/2010/main" val="18207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Geluidssterkte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Geluidsterkte wordt meestal gemeten in dB (</a:t>
                </a:r>
                <a:r>
                  <a:rPr lang="nl-NL" dirty="0" err="1"/>
                  <a:t>deciBel</a:t>
                </a:r>
                <a:r>
                  <a:rPr lang="nl-NL" dirty="0"/>
                  <a:t>)</a:t>
                </a:r>
              </a:p>
              <a:p>
                <a:r>
                  <a:rPr lang="nl-NL" dirty="0"/>
                  <a:t>Andere mogelijkheden:</a:t>
                </a:r>
              </a:p>
              <a:p>
                <a:pPr lvl="1"/>
                <a:r>
                  <a:rPr lang="nl-NL" dirty="0"/>
                  <a:t>drukverschil </a:t>
                </a:r>
                <a:r>
                  <a:rPr lang="el-GR" dirty="0"/>
                  <a:t>Δ</a:t>
                </a:r>
                <a:r>
                  <a:rPr lang="nl-NL" i="1" dirty="0"/>
                  <a:t>p</a:t>
                </a:r>
              </a:p>
              <a:p>
                <a:pPr lvl="1"/>
                <a:r>
                  <a:rPr lang="nl-NL" dirty="0"/>
                  <a:t>geluidsintensiteit </a:t>
                </a:r>
                <a:r>
                  <a:rPr lang="nl-NL" i="1" dirty="0"/>
                  <a:t>I</a:t>
                </a:r>
                <a:r>
                  <a:rPr lang="nl-NL" dirty="0"/>
                  <a:t> (vermogen per m</a:t>
                </a:r>
                <a:r>
                  <a:rPr lang="nl-NL" baseline="30000" dirty="0"/>
                  <a:t>2</a:t>
                </a:r>
                <a:r>
                  <a:rPr lang="nl-NL" dirty="0"/>
                  <a:t> = W/m</a:t>
                </a:r>
                <a:r>
                  <a:rPr lang="nl-NL" baseline="30000" dirty="0"/>
                  <a:t>2  </a:t>
                </a:r>
                <a:r>
                  <a:rPr lang="nl-NL" dirty="0"/>
                  <a:t>)</a:t>
                </a:r>
              </a:p>
              <a:p>
                <a:pPr lvl="1"/>
                <a:endParaRPr lang="nl-NL" dirty="0"/>
              </a:p>
              <a:p>
                <a:r>
                  <a:rPr lang="nl-NL" dirty="0"/>
                  <a:t>Kwadratenwet:</a:t>
                </a:r>
              </a:p>
              <a:p>
                <a:pPr marL="2959100" lvl="1" indent="-684213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kwadratenwet-afbeelding.jpg (273×19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5" y="4033771"/>
            <a:ext cx="3179767" cy="22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3772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Geluidsniveau </a:t>
            </a:r>
            <a:r>
              <a:rPr lang="nl-NL" i="1" dirty="0"/>
              <a:t>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nl-NL" dirty="0"/>
                  <a:t>Eenheid is </a:t>
                </a:r>
                <a:r>
                  <a:rPr lang="nl-NL" dirty="0" err="1"/>
                  <a:t>deciBel</a:t>
                </a:r>
                <a:r>
                  <a:rPr lang="nl-NL" dirty="0"/>
                  <a:t> = dB</a:t>
                </a:r>
              </a:p>
              <a:p>
                <a:r>
                  <a:rPr lang="nl-NL" dirty="0"/>
                  <a:t>Wordt ook vaak geluidsterkte genoemd</a:t>
                </a:r>
              </a:p>
              <a:p>
                <a:endParaRPr lang="nl-NL" dirty="0"/>
              </a:p>
              <a:p>
                <a:pPr marL="8064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=10⋅</m:t>
                      </m:r>
                      <m:func>
                        <m:func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nl-NL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nor/>
                        </m:rPr>
                        <a:rPr lang="nl-NL" b="0" i="0" smtClean="0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m:rPr>
                          <m:nor/>
                        </m:rPr>
                        <a:rPr lang="nl-NL" dirty="0"/>
                        <m:t>met</m:t>
                      </m:r>
                      <m:r>
                        <m:rPr>
                          <m:nor/>
                        </m:rPr>
                        <a:rPr lang="nl-NL" dirty="0"/>
                        <m:t> </m:t>
                      </m:r>
                      <m:r>
                        <m:rPr>
                          <m:nor/>
                        </m:rPr>
                        <a:rPr lang="nl-NL" i="1" dirty="0"/>
                        <m:t>I</m:t>
                      </m:r>
                      <m:r>
                        <m:rPr>
                          <m:nor/>
                        </m:rPr>
                        <a:rPr lang="nl-NL" baseline="-25000" dirty="0"/>
                        <m:t>0</m:t>
                      </m:r>
                      <m:r>
                        <m:rPr>
                          <m:nor/>
                        </m:rPr>
                        <a:rPr lang="nl-NL" dirty="0"/>
                        <m:t> = </m:t>
                      </m:r>
                      <m:r>
                        <m:rPr>
                          <m:nor/>
                        </m:rPr>
                        <a:rPr lang="nl-NL" dirty="0"/>
                        <m:t>gehoordrempel</m:t>
                      </m:r>
                      <m:r>
                        <m:rPr>
                          <m:nor/>
                        </m:rPr>
                        <a:rPr lang="nl-NL" dirty="0"/>
                        <m:t> = 10−12 </m:t>
                      </m:r>
                      <m:r>
                        <m:rPr>
                          <m:nor/>
                        </m:rPr>
                        <a:rPr lang="nl-NL" dirty="0"/>
                        <m:t>W</m:t>
                      </m:r>
                      <m:r>
                        <m:rPr>
                          <m:nor/>
                        </m:rPr>
                        <a:rPr lang="nl-NL" dirty="0"/>
                        <m:t>/</m:t>
                      </m:r>
                      <m:r>
                        <m:rPr>
                          <m:nor/>
                        </m:rPr>
                        <a:rPr lang="nl-NL" dirty="0"/>
                        <m:t>m</m:t>
                      </m:r>
                      <m:r>
                        <m:rPr>
                          <m:nor/>
                        </m:rPr>
                        <a:rPr lang="nl-NL" baseline="30000" dirty="0"/>
                        <m:t>2</m:t>
                      </m:r>
                    </m:oMath>
                  </m:oMathPara>
                </a14:m>
                <a:endParaRPr lang="nl-NL" baseline="30000" dirty="0"/>
              </a:p>
              <a:p>
                <a:pPr marL="806450" indent="0">
                  <a:buNone/>
                </a:pPr>
                <a:endParaRPr lang="nl-NL" baseline="30000" dirty="0"/>
              </a:p>
              <a:p>
                <a:pPr marL="806450" indent="0">
                  <a:buNone/>
                </a:pPr>
                <a:endParaRPr lang="nl-NL" baseline="30000" dirty="0"/>
              </a:p>
              <a:p>
                <a:pPr marL="266700" indent="-266700"/>
                <a:r>
                  <a:rPr lang="nl-NL" dirty="0"/>
                  <a:t>2x zo hard  </a:t>
                </a:r>
                <a:r>
                  <a:rPr lang="nl-NL" dirty="0">
                    <a:sym typeface="Wingdings" panose="05000000000000000000" pitchFamily="2" charset="2"/>
                  </a:rPr>
                  <a:t> 10 </a:t>
                </a:r>
                <a:r>
                  <a:rPr lang="nl-NL" dirty="0">
                    <a:sym typeface="Symbol" panose="05050102010706020507" pitchFamily="18" charset="2"/>
                  </a:rPr>
                  <a:t> </a:t>
                </a:r>
                <a:r>
                  <a:rPr lang="nl-NL" dirty="0">
                    <a:sym typeface="Wingdings" panose="05000000000000000000" pitchFamily="2" charset="2"/>
                  </a:rPr>
                  <a:t>log 2 = 3 dB meer</a:t>
                </a:r>
              </a:p>
              <a:p>
                <a:pPr marL="266700" indent="-266700"/>
                <a:r>
                  <a:rPr lang="nl-NL" dirty="0">
                    <a:sym typeface="Wingdings" panose="05000000000000000000" pitchFamily="2" charset="2"/>
                  </a:rPr>
                  <a:t>10x zo hard  10 </a:t>
                </a:r>
                <a:r>
                  <a:rPr lang="nl-NL" dirty="0">
                    <a:sym typeface="Symbol" panose="05050102010706020507" pitchFamily="18" charset="2"/>
                  </a:rPr>
                  <a:t> </a:t>
                </a:r>
                <a:r>
                  <a:rPr lang="nl-NL" dirty="0">
                    <a:sym typeface="Wingdings" panose="05000000000000000000" pitchFamily="2" charset="2"/>
                  </a:rPr>
                  <a:t>log 10 = 10 dB meer</a:t>
                </a:r>
              </a:p>
              <a:p>
                <a:pPr marL="266700" indent="-266700"/>
                <a:r>
                  <a:rPr lang="nl-NL" dirty="0">
                    <a:sym typeface="Wingdings" panose="05000000000000000000" pitchFamily="2" charset="2"/>
                  </a:rPr>
                  <a:t>20x zo hard   ….. meer</a:t>
                </a:r>
              </a:p>
              <a:p>
                <a:pPr marL="266700" indent="-266700"/>
                <a:r>
                  <a:rPr lang="nl-NL" dirty="0">
                    <a:sym typeface="Wingdings" panose="05000000000000000000" pitchFamily="2" charset="2"/>
                  </a:rPr>
                  <a:t>negatieve geluidsterkte bestaat (= zachter dan je kunt horen)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194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873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el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851942"/>
          </a:xfrm>
        </p:spPr>
        <p:txBody>
          <a:bodyPr/>
          <a:lstStyle/>
          <a:p>
            <a:pPr eaLnBrk="1" hangingPunct="1"/>
            <a:r>
              <a:rPr lang="nl-NL" altLang="nl-NL" dirty="0"/>
              <a:t>Spiegelen met een beeldpunt</a:t>
            </a:r>
          </a:p>
        </p:txBody>
      </p:sp>
      <p:sp>
        <p:nvSpPr>
          <p:cNvPr id="1028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nl-NL" altLang="nl-NL" dirty="0">
                <a:hlinkClick r:id="rId2"/>
              </a:rPr>
              <a:t>Spiegelen met een beeldpunt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408877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Gehoorgevoeligheid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9376" y="1847088"/>
            <a:ext cx="4536504" cy="4389120"/>
          </a:xfrm>
        </p:spPr>
        <p:txBody>
          <a:bodyPr/>
          <a:lstStyle/>
          <a:p>
            <a:r>
              <a:rPr lang="nl-NL" dirty="0"/>
              <a:t>Gehoorgevoeligheid (in foon of dB(A)) geeft aan hard je geluiden ervaart.</a:t>
            </a:r>
          </a:p>
          <a:p>
            <a:r>
              <a:rPr lang="nl-NL" dirty="0"/>
              <a:t>Twee tonen met hetzelfde aantal foon klinken even hard</a:t>
            </a:r>
          </a:p>
          <a:p>
            <a:r>
              <a:rPr lang="nl-NL" dirty="0"/>
              <a:t>Bij 1000 Hz zijn foon en dB gelijk</a:t>
            </a:r>
          </a:p>
          <a:p>
            <a:r>
              <a:rPr lang="nl-NL" dirty="0"/>
              <a:t>Gehoorgang werkt als klankkast voor ±4 kHz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9218" name="Picture 2" descr="25015_html_m2235e7fa.jpg (1588×122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034" y="1700808"/>
            <a:ext cx="5898620" cy="45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we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8368" y="94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D00ECEC-FA48-41B7-B925-C7F10EC4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25A18884-EB4F-4B43-B16C-B35597128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Maken opgaven:</a:t>
            </a:r>
          </a:p>
          <a:p>
            <a:r>
              <a:rPr lang="nl-NL" dirty="0"/>
              <a:t> 20, 23, 24, 25</a:t>
            </a:r>
          </a:p>
          <a:p>
            <a:r>
              <a:rPr lang="nl-NL" dirty="0"/>
              <a:t>26, 27 en 29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0532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38BCDE4-53F0-4495-83A3-C5D30B1B6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1F02FDF-40C8-4278-98F7-AC56048ED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5918448" cy="438912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Geluid maak je door lucht te laten stromen langs je stembanden</a:t>
            </a:r>
          </a:p>
          <a:p>
            <a:r>
              <a:rPr lang="nl-NL" dirty="0"/>
              <a:t>Bij klinkers (periodiek)  bestaat  het geluid uit een sinusvormige grondtoon + sinusvormige boventonen</a:t>
            </a:r>
          </a:p>
          <a:p>
            <a:r>
              <a:rPr lang="nl-NL" dirty="0"/>
              <a:t>De boventonen zijn veelvouden van de grondtoon</a:t>
            </a:r>
          </a:p>
          <a:p>
            <a:r>
              <a:rPr lang="nl-NL" dirty="0"/>
              <a:t>De frequentie van de grondtoon kun je veranderen door je stemband korter of langer te maken (snaar van gitaar)</a:t>
            </a:r>
          </a:p>
          <a:p>
            <a:r>
              <a:rPr lang="nl-NL" dirty="0"/>
              <a:t>Mannen hebben langere stembanden</a:t>
            </a:r>
          </a:p>
        </p:txBody>
      </p:sp>
      <p:pic>
        <p:nvPicPr>
          <p:cNvPr id="7170" name="Picture 2" descr="http://www.meertens.knaw.nl/medewerkers/marc.van.oostendorp/propedeuse/spectrum.gif">
            <a:extLst>
              <a:ext uri="{FF2B5EF4-FFF2-40B4-BE49-F238E27FC236}">
                <a16:creationId xmlns:a16="http://schemas.microsoft.com/office/drawing/2014/main" xmlns="" id="{7269FA55-7D47-4CEA-A181-B9493FF5F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933522"/>
            <a:ext cx="3067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eder1stem.kindenlogopedie.nl/images/inzicht/spectrum1.jpg">
            <a:extLst>
              <a:ext uri="{FF2B5EF4-FFF2-40B4-BE49-F238E27FC236}">
                <a16:creationId xmlns:a16="http://schemas.microsoft.com/office/drawing/2014/main" xmlns="" id="{7BC3A00C-DCEE-44DC-8E5F-B59EEB78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82" y="3190112"/>
            <a:ext cx="3629609" cy="31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50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819334-D5B7-46FC-B384-742C5A0A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813992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Een filmpje</a:t>
            </a:r>
          </a:p>
        </p:txBody>
      </p:sp>
      <p:pic>
        <p:nvPicPr>
          <p:cNvPr id="4" name="Ep9; Singing Basics; How do Vocal Cords Work">
            <a:hlinkClick r:id="" action="ppaction://media"/>
            <a:extLst>
              <a:ext uri="{FF2B5EF4-FFF2-40B4-BE49-F238E27FC236}">
                <a16:creationId xmlns:a16="http://schemas.microsoft.com/office/drawing/2014/main" xmlns="" id="{D484C220-463A-468D-827E-F8487217E9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5822" y="764704"/>
            <a:ext cx="8762745" cy="5476715"/>
          </a:xfrm>
        </p:spPr>
      </p:pic>
    </p:spTree>
    <p:extLst>
      <p:ext uri="{BB962C8B-B14F-4D97-AF65-F5344CB8AC3E}">
        <p14:creationId xmlns:p14="http://schemas.microsoft.com/office/powerpoint/2010/main" val="10633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2BAF58B-1CA7-4CC0-9EBF-B3CC30E5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maak je verschillende klanken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EE61B4D-541F-4071-AD43-049BF50C2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5270376" cy="4389120"/>
          </a:xfrm>
        </p:spPr>
        <p:txBody>
          <a:bodyPr/>
          <a:lstStyle/>
          <a:p>
            <a:r>
              <a:rPr lang="nl-NL" dirty="0"/>
              <a:t>Klankkast van een stemvork versterkt alleen maar bepaalde frequenties</a:t>
            </a:r>
          </a:p>
          <a:p>
            <a:r>
              <a:rPr lang="nl-NL" dirty="0"/>
              <a:t>Bij verschillende stemvorken horen verschillende klankkasten</a:t>
            </a:r>
          </a:p>
          <a:p>
            <a:r>
              <a:rPr lang="nl-NL" dirty="0"/>
              <a:t>Bij lage toon hoort een grote klankkast</a:t>
            </a:r>
          </a:p>
        </p:txBody>
      </p:sp>
      <p:pic>
        <p:nvPicPr>
          <p:cNvPr id="8196" name="Picture 4" descr="ba4608f507820963630db5977de1fb5f62b1ded9.jpg (415×303)">
            <a:extLst>
              <a:ext uri="{FF2B5EF4-FFF2-40B4-BE49-F238E27FC236}">
                <a16:creationId xmlns:a16="http://schemas.microsoft.com/office/drawing/2014/main" xmlns="" id="{1DBA16F7-1033-4338-9993-53A1BCE2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847088"/>
            <a:ext cx="3376811" cy="24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A18D6A3-B3AA-4F6B-A8C8-BEB3A08BC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07" y="4581128"/>
            <a:ext cx="3638219" cy="201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82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126FE64-773A-43C3-A1A0-E345FF41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Klanken maken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966D903-8C7C-406C-9EA3-9169A36C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3326160" cy="4389120"/>
          </a:xfrm>
        </p:spPr>
        <p:txBody>
          <a:bodyPr/>
          <a:lstStyle/>
          <a:p>
            <a:r>
              <a:rPr lang="nl-NL" dirty="0"/>
              <a:t>Stembanden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Klankkast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Hoorbare klank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189701D9-2B66-48DF-83B1-23A0FC8A7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980728"/>
            <a:ext cx="3437270" cy="56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72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431226-96F5-4534-BCC0-4BB8A3A4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Spreken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C07C659-9B55-4883-BE48-EC5286680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5342384" cy="4389120"/>
          </a:xfrm>
        </p:spPr>
        <p:txBody>
          <a:bodyPr/>
          <a:lstStyle/>
          <a:p>
            <a:r>
              <a:rPr lang="nl-NL" dirty="0"/>
              <a:t>Keelholte en mondholte werken ook als klankkasten</a:t>
            </a:r>
          </a:p>
          <a:p>
            <a:r>
              <a:rPr lang="nl-NL" dirty="0"/>
              <a:t>Door de vorm te veranderen kun je ook de frequentie veranderen die versterkt worden</a:t>
            </a:r>
          </a:p>
          <a:p>
            <a:r>
              <a:rPr lang="nl-NL" dirty="0"/>
              <a:t>Die frequenties noem je formanten</a:t>
            </a:r>
          </a:p>
          <a:p>
            <a:endParaRPr lang="nl-NL" dirty="0"/>
          </a:p>
        </p:txBody>
      </p:sp>
      <p:pic>
        <p:nvPicPr>
          <p:cNvPr id="9218" name="Picture 2" descr="fantvowred.gif (596×559)">
            <a:extLst>
              <a:ext uri="{FF2B5EF4-FFF2-40B4-BE49-F238E27FC236}">
                <a16:creationId xmlns:a16="http://schemas.microsoft.com/office/drawing/2014/main" xmlns="" id="{79E74BA6-BD5C-4CCB-AEF7-D45949C2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052736"/>
            <a:ext cx="56769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39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61705D-6457-4777-8460-7DF773D4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Klinkerdriehoek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E7B2EBDD-2A72-49B2-9B1C-845A2627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3830216" cy="4389120"/>
          </a:xfrm>
        </p:spPr>
        <p:txBody>
          <a:bodyPr/>
          <a:lstStyle/>
          <a:p>
            <a:r>
              <a:rPr lang="nl-NL" dirty="0"/>
              <a:t>In deze grafiek wordt de eerste formant F</a:t>
            </a:r>
            <a:r>
              <a:rPr lang="nl-NL" baseline="-25000" dirty="0"/>
              <a:t>1</a:t>
            </a:r>
            <a:r>
              <a:rPr lang="nl-NL" dirty="0"/>
              <a:t> uitgezet tegen de tweede formant F</a:t>
            </a:r>
            <a:r>
              <a:rPr lang="nl-NL" baseline="-25000" dirty="0"/>
              <a:t>2</a:t>
            </a:r>
          </a:p>
          <a:p>
            <a:r>
              <a:rPr lang="nl-NL" dirty="0"/>
              <a:t>Deze grafiek is voor mannen en vrouwen ongeveer gelijk</a:t>
            </a:r>
          </a:p>
          <a:p>
            <a:endParaRPr lang="nl-NL" dirty="0"/>
          </a:p>
        </p:txBody>
      </p:sp>
      <p:pic>
        <p:nvPicPr>
          <p:cNvPr id="11266" name="Picture 2" descr="Fig.9. De akoestische klinkerdriehoek (12 klinkers) voor mannen (gegevens van Pols e.a., 1973).">
            <a:extLst>
              <a:ext uri="{FF2B5EF4-FFF2-40B4-BE49-F238E27FC236}">
                <a16:creationId xmlns:a16="http://schemas.microsoft.com/office/drawing/2014/main" xmlns="" id="{A6F9694C-FD57-4591-BEBB-56BDE5E2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29" y="419572"/>
            <a:ext cx="4042420" cy="303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Fig.10. De akoestische klinkerdriehoek (12 klinkers) voor vrouwen (gegevens van Van Nierop e.a.,1973).">
            <a:extLst>
              <a:ext uri="{FF2B5EF4-FFF2-40B4-BE49-F238E27FC236}">
                <a16:creationId xmlns:a16="http://schemas.microsoft.com/office/drawing/2014/main" xmlns="" id="{5ABA2F65-BF62-43A7-A0C6-1620DCC5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10" y="342900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0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-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4179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B.3 Bewegen en heffen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206480" cy="4389120"/>
          </a:xfrm>
        </p:spPr>
        <p:txBody>
          <a:bodyPr/>
          <a:lstStyle/>
          <a:p>
            <a:r>
              <a:rPr lang="nl-NL" dirty="0"/>
              <a:t>Bij de gewrichten gaat het niet om verplaatsing maar om een draaiing</a:t>
            </a:r>
          </a:p>
          <a:p>
            <a:r>
              <a:rPr lang="nl-NL" dirty="0"/>
              <a:t>Voorbeelden van gewrichten:</a:t>
            </a:r>
          </a:p>
          <a:p>
            <a:pPr lvl="1"/>
            <a:r>
              <a:rPr lang="nl-NL" dirty="0"/>
              <a:t>kogel (b.v. schouder) </a:t>
            </a:r>
            <a:r>
              <a:rPr lang="nl-NL" dirty="0">
                <a:sym typeface="Wingdings" panose="05000000000000000000" pitchFamily="2" charset="2"/>
              </a:rPr>
              <a:t> 3 richtingen</a:t>
            </a:r>
            <a:endParaRPr lang="nl-NL" dirty="0"/>
          </a:p>
          <a:p>
            <a:pPr lvl="1"/>
            <a:r>
              <a:rPr lang="nl-NL" dirty="0"/>
              <a:t>zadel (b.v. duim) </a:t>
            </a:r>
            <a:r>
              <a:rPr lang="nl-NL" dirty="0">
                <a:sym typeface="Wingdings" panose="05000000000000000000" pitchFamily="2" charset="2"/>
              </a:rPr>
              <a:t> 2 richtingen</a:t>
            </a:r>
            <a:endParaRPr lang="nl-NL" dirty="0"/>
          </a:p>
          <a:p>
            <a:pPr lvl="1"/>
            <a:r>
              <a:rPr lang="nl-NL" dirty="0"/>
              <a:t>scharnier (b.v. elleboog) </a:t>
            </a:r>
            <a:r>
              <a:rPr lang="nl-NL" dirty="0">
                <a:sym typeface="Wingdings" panose="05000000000000000000" pitchFamily="2" charset="2"/>
              </a:rPr>
              <a:t> 1 richting</a:t>
            </a:r>
            <a:endParaRPr lang="nl-NL" dirty="0"/>
          </a:p>
        </p:txBody>
      </p:sp>
      <p:pic>
        <p:nvPicPr>
          <p:cNvPr id="7170" name="Picture 2" descr="http://wilkojongman.nl/wp-content/uploads/2014/08/Post_Over_gewrichten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59" y="2716682"/>
            <a:ext cx="4284241" cy="28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13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Bolle spiegels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Altijd verkleind; altijd rechtop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/>
          </a:p>
        </p:txBody>
      </p:sp>
      <p:pic>
        <p:nvPicPr>
          <p:cNvPr id="4" name="Afbeelding 3" descr="bolle spiege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500314"/>
            <a:ext cx="3079750" cy="283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 descr="bolle spieg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563" y="2500314"/>
            <a:ext cx="3357562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1080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Evenwicht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Elke beweging kun je beschrijven door: </a:t>
            </a:r>
          </a:p>
          <a:p>
            <a:pPr lvl="1" eaLnBrk="1" hangingPunct="1"/>
            <a:r>
              <a:rPr lang="nl-NL" altLang="nl-NL" dirty="0"/>
              <a:t>verplaatsing van het zwaartepunt</a:t>
            </a:r>
          </a:p>
          <a:p>
            <a:pPr lvl="1" eaLnBrk="1" hangingPunct="1"/>
            <a:r>
              <a:rPr lang="nl-NL" altLang="nl-NL" dirty="0"/>
              <a:t>draaiing om het zwaartepunt</a:t>
            </a:r>
          </a:p>
          <a:p>
            <a:pPr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Evenwicht = geen beweging</a:t>
            </a:r>
          </a:p>
          <a:p>
            <a:pPr lvl="1" eaLnBrk="1" hangingPunct="1"/>
            <a:r>
              <a:rPr lang="nl-NL" altLang="nl-NL" dirty="0"/>
              <a:t>geen verplaatsing </a:t>
            </a:r>
            <a:r>
              <a:rPr lang="nl-NL" altLang="nl-NL" dirty="0">
                <a:sym typeface="Symbol" panose="05050102010706020507" pitchFamily="18" charset="2"/>
              </a:rPr>
              <a:t> geen krachten; </a:t>
            </a:r>
            <a:r>
              <a:rPr lang="nl-NL" altLang="nl-NL" i="1" dirty="0" err="1">
                <a:sym typeface="Symbol" panose="05050102010706020507" pitchFamily="18" charset="2"/>
              </a:rPr>
              <a:t>F</a:t>
            </a:r>
            <a:r>
              <a:rPr lang="nl-NL" altLang="nl-NL" baseline="-25000" dirty="0" err="1">
                <a:sym typeface="Symbol" panose="05050102010706020507" pitchFamily="18" charset="2"/>
              </a:rPr>
              <a:t>som</a:t>
            </a:r>
            <a:r>
              <a:rPr lang="nl-NL" altLang="nl-NL" dirty="0">
                <a:sym typeface="Symbol" panose="05050102010706020507" pitchFamily="18" charset="2"/>
              </a:rPr>
              <a:t> = 0</a:t>
            </a:r>
          </a:p>
          <a:p>
            <a:pPr lvl="1" eaLnBrk="1" hangingPunct="1"/>
            <a:r>
              <a:rPr lang="nl-NL" altLang="nl-NL" dirty="0">
                <a:sym typeface="Symbol" panose="05050102010706020507" pitchFamily="18" charset="2"/>
              </a:rPr>
              <a:t>geen draaiing  geen “draaikrachten” ; </a:t>
            </a:r>
            <a:r>
              <a:rPr lang="nl-NL" altLang="nl-NL" i="1" dirty="0" err="1">
                <a:sym typeface="Symbol" panose="05050102010706020507" pitchFamily="18" charset="2"/>
              </a:rPr>
              <a:t>M</a:t>
            </a:r>
            <a:r>
              <a:rPr lang="nl-NL" altLang="nl-NL" baseline="-25000" dirty="0" err="1">
                <a:sym typeface="Symbol" panose="05050102010706020507" pitchFamily="18" charset="2"/>
              </a:rPr>
              <a:t>som</a:t>
            </a:r>
            <a:r>
              <a:rPr lang="nl-NL" altLang="nl-NL" dirty="0">
                <a:sym typeface="Symbol" panose="05050102010706020507" pitchFamily="18" charset="2"/>
              </a:rPr>
              <a:t> = 0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14535610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Draaikracht = Moment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7070576" cy="438912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nl-NL" altLang="nl-NL" dirty="0"/>
              <a:t>Draaikracht berekenen je ten opzichte van een </a:t>
            </a:r>
            <a:r>
              <a:rPr lang="nl-NL" altLang="nl-NL" i="1" dirty="0"/>
              <a:t>draaipunt D </a:t>
            </a:r>
            <a:r>
              <a:rPr lang="nl-NL" altLang="nl-NL" dirty="0"/>
              <a:t>of</a:t>
            </a:r>
            <a:r>
              <a:rPr lang="nl-NL" altLang="nl-NL" i="1" dirty="0"/>
              <a:t> scharnierpunt S</a:t>
            </a:r>
          </a:p>
          <a:p>
            <a:pPr eaLnBrk="1" hangingPunct="1"/>
            <a:r>
              <a:rPr lang="nl-NL" altLang="nl-NL" dirty="0"/>
              <a:t>Grootte van de draaikracht hangt af van:</a:t>
            </a:r>
          </a:p>
          <a:p>
            <a:pPr lvl="1" eaLnBrk="1" hangingPunct="1"/>
            <a:r>
              <a:rPr lang="nl-NL" altLang="nl-NL" dirty="0"/>
              <a:t>grootte van de kracht</a:t>
            </a:r>
          </a:p>
          <a:p>
            <a:pPr lvl="1" eaLnBrk="1" hangingPunct="1"/>
            <a:r>
              <a:rPr lang="nl-NL" altLang="nl-NL" dirty="0"/>
              <a:t>meer kracht </a:t>
            </a:r>
            <a:r>
              <a:rPr lang="nl-NL" altLang="nl-NL" dirty="0">
                <a:sym typeface="Symbol" panose="05050102010706020507" pitchFamily="18" charset="2"/>
              </a:rPr>
              <a:t> meer moment</a:t>
            </a:r>
            <a:endParaRPr lang="nl-NL" altLang="nl-NL" dirty="0"/>
          </a:p>
          <a:p>
            <a:pPr lvl="1" eaLnBrk="1" hangingPunct="1"/>
            <a:endParaRPr lang="nl-NL" altLang="nl-NL" dirty="0"/>
          </a:p>
          <a:p>
            <a:pPr lvl="1" eaLnBrk="1" hangingPunct="1"/>
            <a:r>
              <a:rPr lang="nl-NL" altLang="nl-NL" dirty="0"/>
              <a:t>afstand van de kracht tot draaipunt</a:t>
            </a:r>
          </a:p>
          <a:p>
            <a:pPr lvl="1" eaLnBrk="1" hangingPunct="1"/>
            <a:r>
              <a:rPr lang="nl-NL" altLang="nl-NL" dirty="0"/>
              <a:t>grotere afstand  </a:t>
            </a:r>
            <a:r>
              <a:rPr lang="nl-NL" altLang="nl-NL" dirty="0">
                <a:sym typeface="Symbol" panose="05050102010706020507" pitchFamily="18" charset="2"/>
              </a:rPr>
              <a:t> groter moment</a:t>
            </a:r>
          </a:p>
          <a:p>
            <a:pPr lvl="1" eaLnBrk="1" hangingPunct="1"/>
            <a:endParaRPr lang="nl-NL" altLang="nl-NL" dirty="0"/>
          </a:p>
          <a:p>
            <a:pPr eaLnBrk="1" hangingPunct="1"/>
            <a:r>
              <a:rPr lang="nl-NL" altLang="nl-NL" dirty="0"/>
              <a:t>Moment = kracht x arm</a:t>
            </a:r>
          </a:p>
          <a:p>
            <a:pPr eaLnBrk="1" hangingPunct="1"/>
            <a:r>
              <a:rPr lang="nl-NL" altLang="nl-NL" i="1" dirty="0"/>
              <a:t>M</a:t>
            </a:r>
            <a:r>
              <a:rPr lang="nl-NL" altLang="nl-NL" dirty="0"/>
              <a:t> = </a:t>
            </a:r>
            <a:r>
              <a:rPr lang="nl-NL" altLang="nl-NL" i="1" dirty="0"/>
              <a:t>F</a:t>
            </a:r>
            <a:r>
              <a:rPr lang="nl-NL" altLang="nl-NL" dirty="0"/>
              <a:t> x </a:t>
            </a:r>
            <a:r>
              <a:rPr lang="nl-NL" altLang="nl-NL" i="1" dirty="0"/>
              <a:t>r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124744"/>
            <a:ext cx="3386447" cy="50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68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Arm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206480" cy="4389120"/>
          </a:xfrm>
        </p:spPr>
        <p:txBody>
          <a:bodyPr/>
          <a:lstStyle/>
          <a:p>
            <a:pPr eaLnBrk="1" hangingPunct="1"/>
            <a:r>
              <a:rPr lang="nl-NL" altLang="nl-NL" dirty="0"/>
              <a:t>Arm is de afstand tussen het draaipunt en de </a:t>
            </a:r>
            <a:r>
              <a:rPr lang="nl-NL" altLang="nl-NL" i="1" dirty="0"/>
              <a:t>werklijn</a:t>
            </a:r>
            <a:r>
              <a:rPr lang="nl-NL" altLang="nl-NL" dirty="0"/>
              <a:t> van de kracht</a:t>
            </a:r>
          </a:p>
          <a:p>
            <a:pPr eaLnBrk="1" hangingPunct="1"/>
            <a:r>
              <a:rPr lang="nl-NL" altLang="nl-NL" dirty="0"/>
              <a:t>Werklijn ligt in het verlengde van de kracht</a:t>
            </a:r>
          </a:p>
          <a:p>
            <a:pPr eaLnBrk="1" hangingPunct="1"/>
            <a:r>
              <a:rPr lang="nl-NL" altLang="nl-NL" dirty="0"/>
              <a:t>Moment is positief als het een draaiing tegen de klok in veroorzaakt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25" y="1628800"/>
            <a:ext cx="4547227" cy="427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68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Hefboomwet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9416" y="1935164"/>
            <a:ext cx="9371384" cy="4389437"/>
          </a:xfrm>
        </p:spPr>
        <p:txBody>
          <a:bodyPr/>
          <a:lstStyle/>
          <a:p>
            <a:r>
              <a:rPr lang="nl-NL" dirty="0"/>
              <a:t>Evenwicht als:</a:t>
            </a:r>
          </a:p>
          <a:p>
            <a:pPr marL="0" indent="0" algn="ctr">
              <a:buNone/>
            </a:pPr>
            <a:r>
              <a:rPr lang="nl-NL" dirty="0"/>
              <a:t>(massa x afstand)</a:t>
            </a:r>
            <a:r>
              <a:rPr lang="nl-NL" baseline="-25000" dirty="0"/>
              <a:t>links</a:t>
            </a:r>
            <a:r>
              <a:rPr lang="nl-NL" dirty="0"/>
              <a:t> = (massa x afstand)</a:t>
            </a:r>
            <a:r>
              <a:rPr lang="nl-NL" baseline="-25000" dirty="0"/>
              <a:t>rechts</a:t>
            </a:r>
          </a:p>
          <a:p>
            <a:pPr marL="0" indent="0" algn="ctr">
              <a:buNone/>
            </a:pPr>
            <a:r>
              <a:rPr lang="nl-NL" dirty="0"/>
              <a:t>m</a:t>
            </a:r>
            <a:r>
              <a:rPr lang="nl-NL" baseline="-25000" dirty="0"/>
              <a:t>1</a:t>
            </a:r>
            <a:r>
              <a:rPr lang="nl-NL" dirty="0"/>
              <a:t> x d</a:t>
            </a:r>
            <a:r>
              <a:rPr lang="nl-NL" baseline="-25000" dirty="0"/>
              <a:t>1</a:t>
            </a:r>
            <a:r>
              <a:rPr lang="nl-NL" dirty="0"/>
              <a:t> = m</a:t>
            </a:r>
            <a:r>
              <a:rPr lang="nl-NL" baseline="-25000" dirty="0"/>
              <a:t>2</a:t>
            </a:r>
            <a:r>
              <a:rPr lang="nl-NL" dirty="0"/>
              <a:t> x d</a:t>
            </a:r>
            <a:r>
              <a:rPr lang="nl-NL" baseline="-25000" dirty="0"/>
              <a:t>2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4129882"/>
            <a:ext cx="47625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7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Werkwijze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Voorwerp “vrij”maken</a:t>
            </a:r>
          </a:p>
          <a:p>
            <a:pPr lvl="1" eaLnBrk="1" hangingPunct="1"/>
            <a:r>
              <a:rPr lang="nl-NL" altLang="nl-NL"/>
              <a:t>Zwaartekracht in Z</a:t>
            </a:r>
          </a:p>
          <a:p>
            <a:pPr lvl="1" eaLnBrk="1" hangingPunct="1"/>
            <a:r>
              <a:rPr lang="nl-NL" altLang="nl-NL"/>
              <a:t>Krachten in “contact”-punten</a:t>
            </a:r>
          </a:p>
        </p:txBody>
      </p:sp>
      <p:pic>
        <p:nvPicPr>
          <p:cNvPr id="1024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3573464"/>
            <a:ext cx="46482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4011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formules toepassen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164"/>
            <a:ext cx="7070727" cy="4389437"/>
          </a:xfrm>
        </p:spPr>
        <p:txBody>
          <a:bodyPr/>
          <a:lstStyle/>
          <a:p>
            <a:r>
              <a:rPr lang="nl-NL" altLang="nl-NL" i="1" dirty="0" err="1"/>
              <a:t>F</a:t>
            </a:r>
            <a:r>
              <a:rPr lang="nl-NL" altLang="nl-NL" baseline="-25000" dirty="0" err="1"/>
              <a:t>som</a:t>
            </a:r>
            <a:r>
              <a:rPr lang="nl-NL" altLang="nl-NL" dirty="0"/>
              <a:t> = 0 (x- en y-richting)</a:t>
            </a:r>
          </a:p>
          <a:p>
            <a:pPr lvl="1"/>
            <a:r>
              <a:rPr lang="nl-NL" altLang="nl-NL" i="1" dirty="0"/>
              <a:t>F</a:t>
            </a:r>
            <a:r>
              <a:rPr lang="nl-NL" altLang="nl-NL" baseline="-25000" dirty="0"/>
              <a:t>1,x</a:t>
            </a:r>
            <a:r>
              <a:rPr lang="nl-NL" altLang="nl-NL" dirty="0"/>
              <a:t> = </a:t>
            </a:r>
            <a:r>
              <a:rPr lang="nl-NL" altLang="nl-NL" i="1" dirty="0"/>
              <a:t>F</a:t>
            </a:r>
            <a:r>
              <a:rPr lang="nl-NL" altLang="nl-NL" baseline="-25000" dirty="0"/>
              <a:t>2,x</a:t>
            </a:r>
          </a:p>
          <a:p>
            <a:pPr lvl="1"/>
            <a:r>
              <a:rPr lang="nl-NL" altLang="nl-NL" i="1" dirty="0" err="1"/>
              <a:t>F</a:t>
            </a:r>
            <a:r>
              <a:rPr lang="nl-NL" altLang="nl-NL" baseline="-25000" dirty="0" err="1"/>
              <a:t>z</a:t>
            </a:r>
            <a:r>
              <a:rPr lang="nl-NL" altLang="nl-NL" dirty="0"/>
              <a:t> = </a:t>
            </a:r>
            <a:r>
              <a:rPr lang="nl-NL" altLang="nl-NL" i="1" dirty="0"/>
              <a:t>F</a:t>
            </a:r>
            <a:r>
              <a:rPr lang="nl-NL" altLang="nl-NL" baseline="-25000" dirty="0"/>
              <a:t>1,y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2,y</a:t>
            </a:r>
          </a:p>
          <a:p>
            <a:pPr lvl="1"/>
            <a:endParaRPr lang="nl-NL" altLang="nl-NL" baseline="-25000" dirty="0"/>
          </a:p>
          <a:p>
            <a:r>
              <a:rPr lang="nl-NL" altLang="nl-NL" i="1" dirty="0" err="1"/>
              <a:t>M</a:t>
            </a:r>
            <a:r>
              <a:rPr lang="nl-NL" altLang="nl-NL" baseline="-25000" dirty="0" err="1"/>
              <a:t>som</a:t>
            </a:r>
            <a:r>
              <a:rPr lang="nl-NL" altLang="nl-NL" dirty="0"/>
              <a:t> = 0 </a:t>
            </a:r>
          </a:p>
          <a:p>
            <a:pPr lvl="1"/>
            <a:r>
              <a:rPr lang="nl-NL" altLang="nl-NL" i="1" dirty="0"/>
              <a:t>Kies</a:t>
            </a:r>
            <a:r>
              <a:rPr lang="nl-NL" altLang="nl-NL" dirty="0"/>
              <a:t> een handig draaipunt, b.v. A want dan doen </a:t>
            </a:r>
            <a:r>
              <a:rPr lang="nl-NL" altLang="nl-NL" i="1" dirty="0"/>
              <a:t>F</a:t>
            </a:r>
            <a:r>
              <a:rPr lang="nl-NL" altLang="nl-NL" baseline="-25000" dirty="0"/>
              <a:t>1,x</a:t>
            </a:r>
            <a:r>
              <a:rPr lang="nl-NL" altLang="nl-NL" dirty="0"/>
              <a:t> en </a:t>
            </a:r>
            <a:r>
              <a:rPr lang="nl-NL" altLang="nl-NL" i="1" dirty="0"/>
              <a:t>F</a:t>
            </a:r>
            <a:r>
              <a:rPr lang="nl-NL" altLang="nl-NL" baseline="-25000" dirty="0"/>
              <a:t>1,y</a:t>
            </a:r>
            <a:r>
              <a:rPr lang="nl-NL" altLang="nl-NL" dirty="0"/>
              <a:t> niet meer mee (arm = 0)</a:t>
            </a:r>
          </a:p>
          <a:p>
            <a:pPr lvl="1"/>
            <a:r>
              <a:rPr lang="nl-NL" altLang="nl-NL" i="1" dirty="0" err="1"/>
              <a:t>M</a:t>
            </a:r>
            <a:r>
              <a:rPr lang="nl-NL" altLang="nl-NL" baseline="-25000" dirty="0" err="1"/>
              <a:t>som,A</a:t>
            </a:r>
            <a:r>
              <a:rPr lang="nl-NL" altLang="nl-NL" dirty="0"/>
              <a:t> = -</a:t>
            </a:r>
            <a:r>
              <a:rPr lang="nl-NL" altLang="nl-NL" i="1" dirty="0" err="1"/>
              <a:t>F</a:t>
            </a:r>
            <a:r>
              <a:rPr lang="nl-NL" altLang="nl-NL" baseline="-25000" dirty="0" err="1"/>
              <a:t>z</a:t>
            </a:r>
            <a:r>
              <a:rPr lang="nl-NL" altLang="nl-NL" dirty="0" err="1"/>
              <a:t>·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z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2,x</a:t>
            </a:r>
            <a:r>
              <a:rPr lang="nl-NL" altLang="nl-NL" dirty="0"/>
              <a:t>·</a:t>
            </a:r>
            <a:r>
              <a:rPr lang="nl-NL" altLang="nl-NL" i="1" dirty="0"/>
              <a:t>d</a:t>
            </a:r>
            <a:r>
              <a:rPr lang="nl-NL" altLang="nl-NL" baseline="-25000" dirty="0"/>
              <a:t>x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2,y</a:t>
            </a:r>
            <a:r>
              <a:rPr lang="nl-NL" altLang="nl-NL" dirty="0"/>
              <a:t>·</a:t>
            </a:r>
            <a:r>
              <a:rPr lang="nl-NL" altLang="nl-NL" i="1" dirty="0"/>
              <a:t>d</a:t>
            </a:r>
            <a:r>
              <a:rPr lang="nl-NL" altLang="nl-NL" baseline="-25000" dirty="0"/>
              <a:t>y </a:t>
            </a:r>
            <a:r>
              <a:rPr lang="nl-NL" altLang="nl-NL" dirty="0"/>
              <a:t>= 0 </a:t>
            </a:r>
            <a:endParaRPr lang="nl-NL" altLang="nl-NL" baseline="-25000" dirty="0"/>
          </a:p>
        </p:txBody>
      </p:sp>
      <p:pic>
        <p:nvPicPr>
          <p:cNvPr id="11268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412875"/>
            <a:ext cx="2281238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6540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349500"/>
            <a:ext cx="291623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Voorbeeld 1: balans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95401" y="1935164"/>
            <a:ext cx="6121326" cy="4389437"/>
          </a:xfrm>
        </p:spPr>
        <p:txBody>
          <a:bodyPr/>
          <a:lstStyle/>
          <a:p>
            <a:pPr>
              <a:defRPr/>
            </a:pPr>
            <a:r>
              <a:rPr lang="nl-NL" i="1" dirty="0" err="1"/>
              <a:t>F</a:t>
            </a:r>
            <a:r>
              <a:rPr lang="nl-NL" baseline="-25000" dirty="0" err="1"/>
              <a:t>som</a:t>
            </a:r>
            <a:r>
              <a:rPr lang="nl-NL" dirty="0"/>
              <a:t> = 0</a:t>
            </a:r>
          </a:p>
          <a:p>
            <a:pPr lvl="1">
              <a:defRPr/>
            </a:pPr>
            <a:r>
              <a:rPr lang="nl-NL" i="1" dirty="0"/>
              <a:t>F</a:t>
            </a:r>
            <a:r>
              <a:rPr lang="nl-NL" baseline="-25000" dirty="0"/>
              <a:t>1</a:t>
            </a:r>
            <a:r>
              <a:rPr lang="nl-NL" dirty="0"/>
              <a:t> + </a:t>
            </a:r>
            <a:r>
              <a:rPr lang="nl-NL" i="1" dirty="0"/>
              <a:t>F</a:t>
            </a:r>
            <a:r>
              <a:rPr lang="nl-NL" baseline="-25000" dirty="0"/>
              <a:t>2</a:t>
            </a:r>
            <a:r>
              <a:rPr lang="nl-NL" dirty="0"/>
              <a:t> = </a:t>
            </a:r>
            <a:r>
              <a:rPr lang="nl-NL" i="1" dirty="0" err="1"/>
              <a:t>F</a:t>
            </a:r>
            <a:r>
              <a:rPr lang="nl-NL" baseline="-25000" dirty="0" err="1"/>
              <a:t>s</a:t>
            </a:r>
            <a:endParaRPr lang="nl-NL" baseline="-25000" dirty="0"/>
          </a:p>
          <a:p>
            <a:pPr lvl="1">
              <a:defRPr/>
            </a:pPr>
            <a:endParaRPr lang="nl-NL" dirty="0"/>
          </a:p>
          <a:p>
            <a:pPr>
              <a:defRPr/>
            </a:pPr>
            <a:r>
              <a:rPr lang="nl-NL" i="1" dirty="0" err="1"/>
              <a:t>M</a:t>
            </a:r>
            <a:r>
              <a:rPr lang="nl-NL" baseline="-25000" dirty="0" err="1"/>
              <a:t>som,B</a:t>
            </a:r>
            <a:r>
              <a:rPr lang="nl-NL" dirty="0"/>
              <a:t> = 0</a:t>
            </a:r>
          </a:p>
          <a:p>
            <a:pPr lvl="1">
              <a:defRPr/>
            </a:pPr>
            <a:r>
              <a:rPr lang="nl-NL" dirty="0"/>
              <a:t> </a:t>
            </a:r>
            <a:r>
              <a:rPr lang="nl-NL" i="1" dirty="0"/>
              <a:t>F</a:t>
            </a:r>
            <a:r>
              <a:rPr lang="nl-NL" baseline="-25000" dirty="0"/>
              <a:t>1</a:t>
            </a:r>
            <a:r>
              <a:rPr lang="nl-NL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/>
              <a:t>d</a:t>
            </a:r>
            <a:r>
              <a:rPr lang="nl-NL" baseline="-25000" dirty="0"/>
              <a:t>1</a:t>
            </a:r>
            <a:r>
              <a:rPr lang="nl-NL" dirty="0"/>
              <a:t> - </a:t>
            </a:r>
            <a:r>
              <a:rPr lang="nl-NL" i="1" dirty="0"/>
              <a:t>F</a:t>
            </a:r>
            <a:r>
              <a:rPr lang="nl-NL" baseline="-25000" dirty="0"/>
              <a:t>2</a:t>
            </a:r>
            <a:r>
              <a:rPr lang="nl-NL" dirty="0">
                <a:sym typeface="Symbol"/>
              </a:rPr>
              <a:t>  </a:t>
            </a:r>
            <a:r>
              <a:rPr lang="nl-NL" i="1" dirty="0"/>
              <a:t>d</a:t>
            </a:r>
            <a:r>
              <a:rPr lang="nl-NL" baseline="-25000" dirty="0"/>
              <a:t>2</a:t>
            </a:r>
            <a:r>
              <a:rPr lang="nl-NL" dirty="0"/>
              <a:t> = 0 of</a:t>
            </a:r>
          </a:p>
          <a:p>
            <a:pPr lvl="1">
              <a:defRPr/>
            </a:pPr>
            <a:r>
              <a:rPr lang="nl-NL" i="1" dirty="0"/>
              <a:t>   F</a:t>
            </a:r>
            <a:r>
              <a:rPr lang="nl-NL" baseline="-25000" dirty="0"/>
              <a:t>1</a:t>
            </a:r>
            <a:r>
              <a:rPr lang="nl-NL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/>
              <a:t>d</a:t>
            </a:r>
            <a:r>
              <a:rPr lang="nl-NL" baseline="-25000" dirty="0"/>
              <a:t>1</a:t>
            </a:r>
            <a:r>
              <a:rPr lang="nl-NL" dirty="0"/>
              <a:t> = </a:t>
            </a:r>
            <a:r>
              <a:rPr lang="nl-NL" i="1" dirty="0"/>
              <a:t>F</a:t>
            </a:r>
            <a:r>
              <a:rPr lang="nl-NL" baseline="-25000" dirty="0"/>
              <a:t>2</a:t>
            </a:r>
            <a:r>
              <a:rPr lang="nl-NL" dirty="0">
                <a:sym typeface="Symbol"/>
              </a:rPr>
              <a:t>  </a:t>
            </a:r>
            <a:r>
              <a:rPr lang="nl-NL" i="1" dirty="0"/>
              <a:t>d</a:t>
            </a:r>
            <a:r>
              <a:rPr lang="nl-NL" baseline="-25000" dirty="0"/>
              <a:t>2    </a:t>
            </a:r>
            <a:r>
              <a:rPr lang="nl-NL" dirty="0"/>
              <a:t>of</a:t>
            </a:r>
          </a:p>
          <a:p>
            <a:pPr lvl="1">
              <a:defRPr/>
            </a:pPr>
            <a:r>
              <a:rPr lang="nl-NL" i="1" dirty="0"/>
              <a:t>  m</a:t>
            </a:r>
            <a:r>
              <a:rPr lang="nl-NL" baseline="-25000" dirty="0"/>
              <a:t>1</a:t>
            </a:r>
            <a:r>
              <a:rPr lang="nl-NL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>
                <a:sym typeface="Symbol"/>
              </a:rPr>
              <a:t>g</a:t>
            </a:r>
            <a:r>
              <a:rPr lang="nl-NL" dirty="0">
                <a:sym typeface="Symbol"/>
              </a:rPr>
              <a:t>  </a:t>
            </a:r>
            <a:r>
              <a:rPr lang="nl-NL" i="1" dirty="0"/>
              <a:t>d</a:t>
            </a:r>
            <a:r>
              <a:rPr lang="nl-NL" baseline="-25000" dirty="0"/>
              <a:t>1</a:t>
            </a:r>
            <a:r>
              <a:rPr lang="nl-NL" dirty="0"/>
              <a:t> = </a:t>
            </a:r>
            <a:r>
              <a:rPr lang="nl-NL" i="1" dirty="0"/>
              <a:t>m</a:t>
            </a:r>
            <a:r>
              <a:rPr lang="nl-NL" baseline="-25000" dirty="0"/>
              <a:t>2</a:t>
            </a:r>
            <a:r>
              <a:rPr lang="nl-NL" dirty="0">
                <a:sym typeface="Symbol"/>
              </a:rPr>
              <a:t>  </a:t>
            </a:r>
            <a:r>
              <a:rPr lang="nl-NL" i="1" dirty="0">
                <a:sym typeface="Symbol"/>
              </a:rPr>
              <a:t>g </a:t>
            </a:r>
            <a:r>
              <a:rPr lang="nl-NL" dirty="0">
                <a:sym typeface="Symbol"/>
              </a:rPr>
              <a:t> </a:t>
            </a:r>
            <a:r>
              <a:rPr lang="nl-NL" i="1" dirty="0"/>
              <a:t>d</a:t>
            </a:r>
            <a:r>
              <a:rPr lang="nl-NL" baseline="-25000" dirty="0"/>
              <a:t>2</a:t>
            </a:r>
          </a:p>
          <a:p>
            <a:pPr lvl="1">
              <a:defRPr/>
            </a:pPr>
            <a:r>
              <a:rPr lang="nl-NL" i="1" dirty="0"/>
              <a:t> m</a:t>
            </a:r>
            <a:r>
              <a:rPr lang="nl-NL" baseline="-25000" dirty="0"/>
              <a:t>1</a:t>
            </a:r>
            <a:r>
              <a:rPr lang="nl-NL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/>
              <a:t>d</a:t>
            </a:r>
            <a:r>
              <a:rPr lang="nl-NL" baseline="-25000" dirty="0"/>
              <a:t>1</a:t>
            </a:r>
            <a:r>
              <a:rPr lang="nl-NL" dirty="0"/>
              <a:t> = </a:t>
            </a:r>
            <a:r>
              <a:rPr lang="nl-NL" i="1" dirty="0"/>
              <a:t>m</a:t>
            </a:r>
            <a:r>
              <a:rPr lang="nl-NL" baseline="-25000" dirty="0"/>
              <a:t>2</a:t>
            </a:r>
            <a:r>
              <a:rPr lang="nl-NL" dirty="0">
                <a:sym typeface="Symbol"/>
              </a:rPr>
              <a:t>  </a:t>
            </a:r>
            <a:r>
              <a:rPr lang="nl-NL" i="1" dirty="0"/>
              <a:t>d</a:t>
            </a:r>
            <a:r>
              <a:rPr lang="nl-NL" baseline="-25000" dirty="0"/>
              <a:t>2</a:t>
            </a:r>
          </a:p>
          <a:p>
            <a:pPr lvl="1">
              <a:defRPr/>
            </a:pPr>
            <a:endParaRPr lang="nl-NL" baseline="-25000" dirty="0"/>
          </a:p>
          <a:p>
            <a:pPr marL="393700" lvl="1" indent="0">
              <a:buNone/>
              <a:defRPr/>
            </a:pPr>
            <a:r>
              <a:rPr lang="nl-NL" dirty="0">
                <a:sym typeface="Symbol"/>
              </a:rPr>
              <a:t> hefboomregel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5932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Voorbeeld 2: auto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>
          <a:xfrm>
            <a:off x="609601" y="1935164"/>
            <a:ext cx="6062664" cy="4389437"/>
          </a:xfrm>
        </p:spPr>
        <p:txBody>
          <a:bodyPr/>
          <a:lstStyle/>
          <a:p>
            <a:r>
              <a:rPr lang="nl-NL" altLang="nl-NL" i="1" dirty="0" err="1"/>
              <a:t>F</a:t>
            </a:r>
            <a:r>
              <a:rPr lang="nl-NL" altLang="nl-NL" baseline="-25000" dirty="0" err="1"/>
              <a:t>som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i="1" dirty="0"/>
              <a:t>F</a:t>
            </a:r>
            <a:r>
              <a:rPr lang="nl-NL" altLang="nl-NL" baseline="-25000" dirty="0"/>
              <a:t>1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2</a:t>
            </a:r>
            <a:r>
              <a:rPr lang="nl-NL" altLang="nl-NL" dirty="0"/>
              <a:t> = </a:t>
            </a:r>
            <a:r>
              <a:rPr lang="nl-NL" altLang="nl-NL" i="1" dirty="0" err="1"/>
              <a:t>F</a:t>
            </a:r>
            <a:r>
              <a:rPr lang="nl-NL" altLang="nl-NL" baseline="-25000" dirty="0" err="1"/>
              <a:t>z</a:t>
            </a:r>
            <a:endParaRPr lang="nl-NL" altLang="nl-NL" baseline="-25000" dirty="0"/>
          </a:p>
          <a:p>
            <a:pPr lvl="1"/>
            <a:endParaRPr lang="nl-NL" altLang="nl-NL" dirty="0"/>
          </a:p>
          <a:p>
            <a:r>
              <a:rPr lang="nl-NL" altLang="nl-NL" i="1" dirty="0" err="1"/>
              <a:t>M</a:t>
            </a:r>
            <a:r>
              <a:rPr lang="nl-NL" altLang="nl-NL" baseline="-25000" dirty="0" err="1"/>
              <a:t>som,A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dirty="0"/>
              <a:t> -</a:t>
            </a:r>
            <a:r>
              <a:rPr lang="nl-NL" altLang="nl-NL" i="1" dirty="0" err="1"/>
              <a:t>F</a:t>
            </a:r>
            <a:r>
              <a:rPr lang="nl-NL" altLang="nl-NL" baseline="-25000" dirty="0" err="1"/>
              <a:t>z</a:t>
            </a:r>
            <a:r>
              <a:rPr lang="nl-NL" altLang="nl-NL" dirty="0"/>
              <a:t> </a:t>
            </a:r>
            <a:r>
              <a:rPr lang="nl-NL" altLang="nl-NL" dirty="0">
                <a:sym typeface="Symbol" panose="05050102010706020507" pitchFamily="18" charset="2"/>
              </a:rPr>
              <a:t></a:t>
            </a:r>
            <a:r>
              <a:rPr lang="nl-NL" altLang="nl-NL" i="1" dirty="0"/>
              <a:t>d</a:t>
            </a:r>
            <a:r>
              <a:rPr lang="nl-NL" altLang="nl-NL" baseline="-25000" dirty="0"/>
              <a:t>1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2</a:t>
            </a:r>
            <a:r>
              <a:rPr lang="nl-NL" altLang="nl-NL" dirty="0">
                <a:sym typeface="Symbol" panose="05050102010706020507" pitchFamily="18" charset="2"/>
              </a:rPr>
              <a:t> </a:t>
            </a:r>
            <a:r>
              <a:rPr lang="nl-NL" altLang="nl-NL" dirty="0"/>
              <a:t>(</a:t>
            </a:r>
            <a:r>
              <a:rPr lang="nl-NL" altLang="nl-NL" i="1" dirty="0"/>
              <a:t>d</a:t>
            </a:r>
            <a:r>
              <a:rPr lang="nl-NL" altLang="nl-NL" baseline="-25000" dirty="0"/>
              <a:t>1</a:t>
            </a:r>
            <a:r>
              <a:rPr lang="nl-NL" altLang="nl-NL" dirty="0"/>
              <a:t>+</a:t>
            </a:r>
            <a:r>
              <a:rPr lang="nl-NL" altLang="nl-NL" i="1" dirty="0"/>
              <a:t>d</a:t>
            </a:r>
            <a:r>
              <a:rPr lang="nl-NL" altLang="nl-NL" baseline="-25000" dirty="0"/>
              <a:t>2</a:t>
            </a:r>
            <a:r>
              <a:rPr lang="nl-NL" altLang="nl-NL" dirty="0"/>
              <a:t>) = 0 of</a:t>
            </a:r>
          </a:p>
          <a:p>
            <a:pPr lvl="1"/>
            <a:r>
              <a:rPr lang="nl-NL" altLang="nl-NL" i="1" dirty="0" err="1"/>
              <a:t>F</a:t>
            </a:r>
            <a:r>
              <a:rPr lang="nl-NL" altLang="nl-NL" baseline="-25000" dirty="0" err="1"/>
              <a:t>z</a:t>
            </a:r>
            <a:r>
              <a:rPr lang="nl-NL" altLang="nl-NL" dirty="0"/>
              <a:t> </a:t>
            </a:r>
            <a:r>
              <a:rPr lang="nl-NL" altLang="nl-NL" dirty="0">
                <a:sym typeface="Symbol" panose="05050102010706020507" pitchFamily="18" charset="2"/>
              </a:rPr>
              <a:t></a:t>
            </a:r>
            <a:r>
              <a:rPr lang="nl-NL" altLang="nl-NL" i="1" dirty="0"/>
              <a:t>d</a:t>
            </a:r>
            <a:r>
              <a:rPr lang="nl-NL" altLang="nl-NL" baseline="-25000" dirty="0"/>
              <a:t>1</a:t>
            </a:r>
            <a:r>
              <a:rPr lang="nl-NL" altLang="nl-NL" dirty="0"/>
              <a:t> = </a:t>
            </a:r>
            <a:r>
              <a:rPr lang="nl-NL" altLang="nl-NL" i="1" dirty="0"/>
              <a:t>F</a:t>
            </a:r>
            <a:r>
              <a:rPr lang="nl-NL" altLang="nl-NL" baseline="-25000" dirty="0"/>
              <a:t>2</a:t>
            </a:r>
            <a:r>
              <a:rPr lang="nl-NL" altLang="nl-NL" dirty="0">
                <a:sym typeface="Symbol" panose="05050102010706020507" pitchFamily="18" charset="2"/>
              </a:rPr>
              <a:t> </a:t>
            </a:r>
            <a:r>
              <a:rPr lang="nl-NL" altLang="nl-NL" dirty="0"/>
              <a:t>(</a:t>
            </a:r>
            <a:r>
              <a:rPr lang="nl-NL" altLang="nl-NL" i="1" dirty="0"/>
              <a:t>d</a:t>
            </a:r>
            <a:r>
              <a:rPr lang="nl-NL" altLang="nl-NL" baseline="-25000" dirty="0"/>
              <a:t>1</a:t>
            </a:r>
            <a:r>
              <a:rPr lang="nl-NL" altLang="nl-NL" dirty="0"/>
              <a:t>+</a:t>
            </a:r>
            <a:r>
              <a:rPr lang="nl-NL" altLang="nl-NL" i="1" dirty="0"/>
              <a:t>d</a:t>
            </a:r>
            <a:r>
              <a:rPr lang="nl-NL" altLang="nl-NL" baseline="-25000" dirty="0"/>
              <a:t>2</a:t>
            </a:r>
            <a:r>
              <a:rPr lang="nl-NL" altLang="nl-NL" dirty="0"/>
              <a:t>)</a:t>
            </a:r>
          </a:p>
        </p:txBody>
      </p:sp>
      <p:pic>
        <p:nvPicPr>
          <p:cNvPr id="13316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8"/>
          <a:stretch>
            <a:fillRect/>
          </a:stretch>
        </p:blipFill>
        <p:spPr bwMode="auto">
          <a:xfrm>
            <a:off x="6275389" y="1773239"/>
            <a:ext cx="43846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8414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Voorbeeld 3: liniaal nog net in evenwicht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>
          <a:xfrm>
            <a:off x="609601" y="1935164"/>
            <a:ext cx="6062664" cy="4389437"/>
          </a:xfrm>
        </p:spPr>
        <p:txBody>
          <a:bodyPr/>
          <a:lstStyle/>
          <a:p>
            <a:r>
              <a:rPr lang="nl-NL" altLang="nl-NL" i="1" dirty="0" err="1"/>
              <a:t>F</a:t>
            </a:r>
            <a:r>
              <a:rPr lang="nl-NL" altLang="nl-NL" baseline="-25000" dirty="0" err="1"/>
              <a:t>som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i="1" dirty="0"/>
              <a:t>F</a:t>
            </a:r>
            <a:r>
              <a:rPr lang="nl-NL" altLang="nl-NL" baseline="-25000" dirty="0"/>
              <a:t>A</a:t>
            </a:r>
            <a:r>
              <a:rPr lang="nl-NL" altLang="nl-NL" dirty="0"/>
              <a:t> + </a:t>
            </a:r>
            <a:r>
              <a:rPr lang="nl-NL" altLang="nl-NL" i="1" dirty="0"/>
              <a:t>F</a:t>
            </a:r>
            <a:r>
              <a:rPr lang="nl-NL" altLang="nl-NL" baseline="-25000" dirty="0"/>
              <a:t>Z</a:t>
            </a:r>
            <a:r>
              <a:rPr lang="nl-NL" altLang="nl-NL" dirty="0"/>
              <a:t> = </a:t>
            </a:r>
            <a:r>
              <a:rPr lang="nl-NL" altLang="nl-NL" i="1" dirty="0"/>
              <a:t>F</a:t>
            </a:r>
            <a:r>
              <a:rPr lang="nl-NL" altLang="nl-NL" baseline="-25000" dirty="0"/>
              <a:t>P</a:t>
            </a:r>
          </a:p>
          <a:p>
            <a:pPr lvl="1"/>
            <a:endParaRPr lang="nl-NL" altLang="nl-NL" dirty="0"/>
          </a:p>
          <a:p>
            <a:r>
              <a:rPr lang="nl-NL" altLang="nl-NL" i="1" dirty="0" err="1"/>
              <a:t>M</a:t>
            </a:r>
            <a:r>
              <a:rPr lang="nl-NL" altLang="nl-NL" baseline="-25000" dirty="0" err="1"/>
              <a:t>som,A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dirty="0"/>
              <a:t> </a:t>
            </a:r>
            <a:r>
              <a:rPr lang="nl-NL" altLang="nl-NL" i="1" dirty="0"/>
              <a:t>F</a:t>
            </a:r>
            <a:r>
              <a:rPr lang="nl-NL" altLang="nl-NL" baseline="-25000" dirty="0"/>
              <a:t>P</a:t>
            </a:r>
            <a:r>
              <a:rPr lang="nl-NL" altLang="nl-NL" dirty="0"/>
              <a:t> </a:t>
            </a:r>
            <a:r>
              <a:rPr lang="nl-NL" altLang="nl-NL" dirty="0">
                <a:sym typeface="Symbol" panose="05050102010706020507" pitchFamily="18" charset="2"/>
              </a:rPr>
              <a:t>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A</a:t>
            </a:r>
            <a:r>
              <a:rPr lang="nl-NL" altLang="nl-NL" dirty="0"/>
              <a:t> - </a:t>
            </a:r>
            <a:r>
              <a:rPr lang="nl-NL" altLang="nl-NL" i="1" dirty="0"/>
              <a:t>F</a:t>
            </a:r>
            <a:r>
              <a:rPr lang="nl-NL" altLang="nl-NL" baseline="-25000" dirty="0"/>
              <a:t>Z</a:t>
            </a:r>
            <a:r>
              <a:rPr lang="nl-NL" altLang="nl-NL" dirty="0">
                <a:sym typeface="Symbol" panose="05050102010706020507" pitchFamily="18" charset="2"/>
              </a:rPr>
              <a:t>  (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A</a:t>
            </a:r>
            <a:r>
              <a:rPr lang="nl-NL" altLang="nl-NL" dirty="0"/>
              <a:t> +</a:t>
            </a:r>
            <a:r>
              <a:rPr lang="nl-NL" altLang="nl-NL" i="1" dirty="0"/>
              <a:t>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Z</a:t>
            </a:r>
            <a:r>
              <a:rPr lang="nl-NL" altLang="nl-NL" dirty="0"/>
              <a:t>)= 0 </a:t>
            </a:r>
          </a:p>
          <a:p>
            <a:r>
              <a:rPr lang="nl-NL" altLang="nl-NL" i="1" dirty="0" err="1"/>
              <a:t>M</a:t>
            </a:r>
            <a:r>
              <a:rPr lang="nl-NL" altLang="nl-NL" baseline="-25000" dirty="0" err="1"/>
              <a:t>som,P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dirty="0"/>
              <a:t> </a:t>
            </a:r>
            <a:r>
              <a:rPr lang="nl-NL" altLang="nl-NL" i="1" dirty="0"/>
              <a:t>F</a:t>
            </a:r>
            <a:r>
              <a:rPr lang="nl-NL" altLang="nl-NL" baseline="-25000" dirty="0"/>
              <a:t>A</a:t>
            </a:r>
            <a:r>
              <a:rPr lang="nl-NL" altLang="nl-NL" dirty="0"/>
              <a:t> </a:t>
            </a:r>
            <a:r>
              <a:rPr lang="nl-NL" altLang="nl-NL" dirty="0">
                <a:sym typeface="Symbol" panose="05050102010706020507" pitchFamily="18" charset="2"/>
              </a:rPr>
              <a:t>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A</a:t>
            </a:r>
            <a:r>
              <a:rPr lang="nl-NL" altLang="nl-NL" dirty="0"/>
              <a:t> - </a:t>
            </a:r>
            <a:r>
              <a:rPr lang="nl-NL" altLang="nl-NL" i="1" dirty="0"/>
              <a:t>F</a:t>
            </a:r>
            <a:r>
              <a:rPr lang="nl-NL" altLang="nl-NL" baseline="-25000" dirty="0"/>
              <a:t>Z</a:t>
            </a:r>
            <a:r>
              <a:rPr lang="nl-NL" altLang="nl-NL" dirty="0">
                <a:sym typeface="Symbol" panose="05050102010706020507" pitchFamily="18" charset="2"/>
              </a:rPr>
              <a:t>  </a:t>
            </a:r>
            <a:r>
              <a:rPr lang="nl-NL" altLang="nl-NL" i="1" dirty="0"/>
              <a:t>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Z</a:t>
            </a:r>
            <a:r>
              <a:rPr lang="nl-NL" altLang="nl-NL" baseline="-25000" dirty="0"/>
              <a:t> </a:t>
            </a:r>
            <a:r>
              <a:rPr lang="nl-NL" altLang="nl-NL" dirty="0"/>
              <a:t>= 0 </a:t>
            </a:r>
          </a:p>
          <a:p>
            <a:r>
              <a:rPr lang="nl-NL" altLang="nl-NL" i="1" dirty="0" err="1"/>
              <a:t>M</a:t>
            </a:r>
            <a:r>
              <a:rPr lang="nl-NL" altLang="nl-NL" baseline="-25000" dirty="0" err="1"/>
              <a:t>som,Z</a:t>
            </a:r>
            <a:r>
              <a:rPr lang="nl-NL" altLang="nl-NL" dirty="0"/>
              <a:t> = 0</a:t>
            </a:r>
          </a:p>
          <a:p>
            <a:pPr lvl="1"/>
            <a:r>
              <a:rPr lang="nl-NL" altLang="nl-NL" dirty="0"/>
              <a:t> </a:t>
            </a:r>
            <a:r>
              <a:rPr lang="nl-NL" altLang="nl-NL" i="1" dirty="0"/>
              <a:t>F</a:t>
            </a:r>
            <a:r>
              <a:rPr lang="nl-NL" altLang="nl-NL" baseline="-25000" dirty="0"/>
              <a:t>A</a:t>
            </a:r>
            <a:r>
              <a:rPr lang="nl-NL" altLang="nl-NL" dirty="0"/>
              <a:t> </a:t>
            </a:r>
            <a:r>
              <a:rPr lang="nl-NL" altLang="nl-NL" dirty="0">
                <a:sym typeface="Symbol" panose="05050102010706020507" pitchFamily="18" charset="2"/>
              </a:rPr>
              <a:t> (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A</a:t>
            </a:r>
            <a:r>
              <a:rPr lang="nl-NL" altLang="nl-NL" dirty="0"/>
              <a:t> +</a:t>
            </a:r>
            <a:r>
              <a:rPr lang="nl-NL" altLang="nl-NL" i="1" dirty="0"/>
              <a:t>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Z</a:t>
            </a:r>
            <a:r>
              <a:rPr lang="nl-NL" altLang="nl-NL" dirty="0"/>
              <a:t>) - </a:t>
            </a:r>
            <a:r>
              <a:rPr lang="nl-NL" altLang="nl-NL" i="1" dirty="0"/>
              <a:t>F</a:t>
            </a:r>
            <a:r>
              <a:rPr lang="nl-NL" altLang="nl-NL" baseline="-25000" dirty="0"/>
              <a:t>P</a:t>
            </a:r>
            <a:r>
              <a:rPr lang="nl-NL" altLang="nl-NL" dirty="0">
                <a:sym typeface="Symbol" panose="05050102010706020507" pitchFamily="18" charset="2"/>
              </a:rPr>
              <a:t>  </a:t>
            </a:r>
            <a:r>
              <a:rPr lang="nl-NL" altLang="nl-NL" i="1" dirty="0" err="1"/>
              <a:t>d</a:t>
            </a:r>
            <a:r>
              <a:rPr lang="nl-NL" altLang="nl-NL" baseline="-25000" dirty="0" err="1"/>
              <a:t>Z</a:t>
            </a:r>
            <a:r>
              <a:rPr lang="nl-NL" altLang="nl-NL" dirty="0"/>
              <a:t> = 0 </a:t>
            </a:r>
          </a:p>
          <a:p>
            <a:endParaRPr lang="nl-NL" altLang="nl-NL" dirty="0"/>
          </a:p>
        </p:txBody>
      </p:sp>
      <p:pic>
        <p:nvPicPr>
          <p:cNvPr id="14340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2060848"/>
            <a:ext cx="37623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0787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/>
              <a:t>Onthoud</a:t>
            </a: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Als je een opgave hebt met 3 krachten (soms zijn er maar </a:t>
            </a:r>
            <a:r>
              <a:rPr lang="nl-NL" altLang="nl-NL"/>
              <a:t>2 getekend)</a:t>
            </a:r>
          </a:p>
          <a:p>
            <a:pPr lvl="1"/>
            <a:r>
              <a:rPr lang="nl-NL" altLang="nl-NL" dirty="0"/>
              <a:t>Kies één van de aangrijpingspunten als draaipunt</a:t>
            </a:r>
          </a:p>
          <a:p>
            <a:pPr lvl="1"/>
            <a:r>
              <a:rPr lang="nl-NL" altLang="nl-NL" dirty="0"/>
              <a:t>De momenten van de andere twee krachten ten opzichte van het gekozen draaipunt zijn dan gelijk aan elkaar</a:t>
            </a:r>
          </a:p>
        </p:txBody>
      </p:sp>
      <p:pic>
        <p:nvPicPr>
          <p:cNvPr id="15364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/>
          <a:stretch>
            <a:fillRect/>
          </a:stretch>
        </p:blipFill>
        <p:spPr bwMode="auto">
          <a:xfrm>
            <a:off x="6167438" y="3657600"/>
            <a:ext cx="3763962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6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Holle spiegels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Soms verkleind, soms vergroot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Soms rechtop, soms op de kop</a:t>
            </a:r>
          </a:p>
        </p:txBody>
      </p:sp>
      <p:pic>
        <p:nvPicPr>
          <p:cNvPr id="4" name="Afbeelding 3" descr="holle spiegel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1" y="2071688"/>
            <a:ext cx="280352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 descr="holle spiegel 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88" y="1071563"/>
            <a:ext cx="2786062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 descr="holle spieg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438" y="3714750"/>
            <a:ext cx="2786062" cy="260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9675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opgaven 33-40 (2 lessen)</a:t>
            </a:r>
          </a:p>
        </p:txBody>
      </p:sp>
      <p:pic>
        <p:nvPicPr>
          <p:cNvPr id="4" name="Picture 2" descr="http://www.techna.nl/Kracht%20en%20beweging/hefbomen/ezel_wordt%20opgeti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875724"/>
            <a:ext cx="4736355" cy="36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03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Hart en bloedvaten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4478288" cy="4389120"/>
          </a:xfrm>
        </p:spPr>
        <p:txBody>
          <a:bodyPr/>
          <a:lstStyle/>
          <a:p>
            <a:r>
              <a:rPr lang="nl-NL" dirty="0"/>
              <a:t>Het hart pompt het bloed in het rond</a:t>
            </a:r>
          </a:p>
          <a:p>
            <a:pPr lvl="1"/>
            <a:r>
              <a:rPr lang="nl-NL" dirty="0"/>
              <a:t>Kleine bloedsomloop via de longen</a:t>
            </a:r>
          </a:p>
          <a:p>
            <a:pPr lvl="1"/>
            <a:r>
              <a:rPr lang="nl-NL" dirty="0"/>
              <a:t>Grote bloedsomloop via de organen</a:t>
            </a:r>
          </a:p>
        </p:txBody>
      </p:sp>
      <p:pic>
        <p:nvPicPr>
          <p:cNvPr id="7170" name="Picture 2" descr="maxresdefault.jpg (1280×72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8737"/>
          <a:stretch/>
        </p:blipFill>
        <p:spPr bwMode="auto">
          <a:xfrm>
            <a:off x="5461719" y="1967147"/>
            <a:ext cx="6120681" cy="419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556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eine en grote bloedsomloo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40" y="332656"/>
            <a:ext cx="9937104" cy="6210689"/>
          </a:xfrm>
        </p:spPr>
      </p:pic>
    </p:spTree>
    <p:extLst>
      <p:ext uri="{BB962C8B-B14F-4D97-AF65-F5344CB8AC3E}">
        <p14:creationId xmlns:p14="http://schemas.microsoft.com/office/powerpoint/2010/main" val="71617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B.4 Eenheden van druk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10166920" cy="1205488"/>
          </a:xfrm>
        </p:spPr>
        <p:txBody>
          <a:bodyPr/>
          <a:lstStyle/>
          <a:p>
            <a:r>
              <a:rPr lang="nl-NL" dirty="0"/>
              <a:t>Er zijn veel eenheden voor  druk. De officiële eenheid is Pascal (Pa):  1 Pa = 1 N/m</a:t>
            </a:r>
            <a:r>
              <a:rPr lang="nl-NL" baseline="30000" dirty="0"/>
              <a:t>2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309494"/>
            <a:ext cx="3967088" cy="297531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95400" y="3501008"/>
            <a:ext cx="52565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/>
              <a:t>Bandenspanning wordt vaak aangegeven in bar of </a:t>
            </a:r>
            <a:r>
              <a:rPr lang="nl-NL" sz="2600" dirty="0" err="1"/>
              <a:t>psi</a:t>
            </a:r>
            <a:r>
              <a:rPr lang="nl-NL" sz="2600" dirty="0"/>
              <a:t> (</a:t>
            </a:r>
            <a:r>
              <a:rPr lang="nl-NL" sz="2600" dirty="0" err="1"/>
              <a:t>pounds</a:t>
            </a:r>
            <a:r>
              <a:rPr lang="nl-NL" sz="2600" dirty="0"/>
              <a:t> per square inch)</a:t>
            </a:r>
          </a:p>
          <a:p>
            <a:r>
              <a:rPr lang="nl-NL" sz="2600" dirty="0"/>
              <a:t>1 bar = 10</a:t>
            </a:r>
            <a:r>
              <a:rPr lang="nl-NL" sz="2600" baseline="30000" dirty="0"/>
              <a:t>5</a:t>
            </a:r>
            <a:r>
              <a:rPr lang="nl-NL" sz="2600" dirty="0"/>
              <a:t> Pa</a:t>
            </a:r>
          </a:p>
          <a:p>
            <a:r>
              <a:rPr lang="nl-NL" sz="2600" dirty="0"/>
              <a:t>1 </a:t>
            </a:r>
            <a:r>
              <a:rPr lang="nl-NL" sz="2600" dirty="0" err="1"/>
              <a:t>psi</a:t>
            </a:r>
            <a:r>
              <a:rPr lang="nl-NL" sz="2600" dirty="0"/>
              <a:t> =  6895 Pa</a:t>
            </a:r>
          </a:p>
        </p:txBody>
      </p:sp>
    </p:spTree>
    <p:extLst>
      <p:ext uri="{BB962C8B-B14F-4D97-AF65-F5344CB8AC3E}">
        <p14:creationId xmlns:p14="http://schemas.microsoft.com/office/powerpoint/2010/main" val="19860429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druk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7408" y="1935480"/>
            <a:ext cx="5184576" cy="4389120"/>
          </a:xfrm>
        </p:spPr>
        <p:txBody>
          <a:bodyPr/>
          <a:lstStyle/>
          <a:p>
            <a:r>
              <a:rPr lang="nl-NL" dirty="0"/>
              <a:t>Bloeddruk  wordt gemeten in </a:t>
            </a:r>
            <a:r>
              <a:rPr lang="nl-NL" dirty="0" err="1"/>
              <a:t>mmHg</a:t>
            </a:r>
            <a:r>
              <a:rPr lang="nl-NL" dirty="0"/>
              <a:t> (spreek uit: millimeter kwikdruk)</a:t>
            </a:r>
          </a:p>
          <a:p>
            <a:r>
              <a:rPr lang="nl-NL" dirty="0"/>
              <a:t>750 </a:t>
            </a:r>
            <a:r>
              <a:rPr lang="nl-NL" dirty="0" err="1"/>
              <a:t>mmHg</a:t>
            </a:r>
            <a:r>
              <a:rPr lang="nl-NL" dirty="0"/>
              <a:t> </a:t>
            </a:r>
            <a:r>
              <a:rPr lang="nl-NL" dirty="0">
                <a:sym typeface="Symbol"/>
              </a:rPr>
              <a:t></a:t>
            </a:r>
            <a:r>
              <a:rPr lang="nl-NL" dirty="0"/>
              <a:t> 10</a:t>
            </a:r>
            <a:r>
              <a:rPr lang="nl-NL" baseline="30000" dirty="0"/>
              <a:t>5</a:t>
            </a:r>
            <a:r>
              <a:rPr lang="nl-NL" dirty="0"/>
              <a:t> Pa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772816"/>
            <a:ext cx="468552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414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Nog meer druk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5400" y="1935480"/>
            <a:ext cx="4968552" cy="4389120"/>
          </a:xfrm>
        </p:spPr>
        <p:txBody>
          <a:bodyPr/>
          <a:lstStyle/>
          <a:p>
            <a:r>
              <a:rPr lang="nl-NL" dirty="0"/>
              <a:t>Op de weerkaart wordt de luchtdruk nog vaak gemeten in mbar</a:t>
            </a:r>
          </a:p>
          <a:p>
            <a:r>
              <a:rPr lang="nl-NL" dirty="0"/>
              <a:t>1 mbar = 1 hPa</a:t>
            </a:r>
          </a:p>
          <a:p>
            <a:r>
              <a:rPr lang="nl-NL" dirty="0"/>
              <a:t>1 bar = 10</a:t>
            </a:r>
            <a:r>
              <a:rPr lang="nl-NL" baseline="30000" dirty="0"/>
              <a:t>5</a:t>
            </a:r>
            <a:r>
              <a:rPr lang="nl-NL" dirty="0"/>
              <a:t> Pa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3" y="1628800"/>
            <a:ext cx="3858369" cy="36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08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Drukmeter of manometer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3" y="1916832"/>
            <a:ext cx="2729035" cy="354367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17" y="2204864"/>
            <a:ext cx="1933885" cy="295232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567608" y="5589241"/>
            <a:ext cx="3286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Het hoogteverschil is een maat</a:t>
            </a:r>
          </a:p>
          <a:p>
            <a:r>
              <a:rPr lang="nl-NL" dirty="0"/>
              <a:t>voor de druk van het gas</a:t>
            </a:r>
          </a:p>
        </p:txBody>
      </p:sp>
    </p:spTree>
    <p:extLst>
      <p:ext uri="{BB962C8B-B14F-4D97-AF65-F5344CB8AC3E}">
        <p14:creationId xmlns:p14="http://schemas.microsoft.com/office/powerpoint/2010/main" val="38606424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barometers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133995"/>
            <a:ext cx="4137756" cy="310331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670575"/>
            <a:ext cx="1296144" cy="532918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063552" y="2060849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Met een barometer wordt de luchtdruk gemeten</a:t>
            </a:r>
          </a:p>
        </p:txBody>
      </p:sp>
    </p:spTree>
    <p:extLst>
      <p:ext uri="{BB962C8B-B14F-4D97-AF65-F5344CB8AC3E}">
        <p14:creationId xmlns:p14="http://schemas.microsoft.com/office/powerpoint/2010/main" val="40602197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>Vloeistofdruk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95400" y="1935480"/>
                <a:ext cx="5976664" cy="4389120"/>
              </a:xfrm>
            </p:spPr>
            <p:txBody>
              <a:bodyPr/>
              <a:lstStyle/>
              <a:p>
                <a:r>
                  <a:rPr lang="nl-NL" dirty="0"/>
                  <a:t>Hoe groot is de druk op de bodem van de bak?</a:t>
                </a:r>
              </a:p>
              <a:p>
                <a:pPr marL="0" indent="0">
                  <a:buNone/>
                </a:pPr>
                <a:endParaRPr lang="nl-NL" b="0" i="1" dirty="0">
                  <a:latin typeface="Cambria Math"/>
                </a:endParaRPr>
              </a:p>
              <a:p>
                <a:pPr marL="3635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𝑝</m:t>
                      </m:r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nl-NL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nl-NL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(</m:t>
                          </m:r>
                          <m:r>
                            <a:rPr lang="nl-NL" b="0" i="1" smtClean="0">
                              <a:latin typeface="Cambria Math"/>
                            </a:rPr>
                            <m:t>𝜌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)∙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nl-NL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nl-NL" b="0" dirty="0"/>
              </a:p>
              <a:p>
                <a:pPr marL="0" indent="0">
                  <a:buNone/>
                </a:pPr>
                <a:endParaRPr lang="nl-NL" b="0" i="1" dirty="0">
                  <a:latin typeface="Cambria Math"/>
                </a:endParaRPr>
              </a:p>
              <a:p>
                <a:pPr marL="36353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𝑝</m:t>
                      </m:r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𝜌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∙(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)∙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</m:num>
                        <m:den>
                          <m:r>
                            <a:rPr lang="nl-NL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r>
                        <a:rPr lang="nl-NL" b="0" i="1" smtClean="0">
                          <a:latin typeface="Cambria Math"/>
                        </a:rPr>
                        <m:t>𝜌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h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5400" y="1935480"/>
                <a:ext cx="5976664" cy="4389120"/>
              </a:xfrm>
              <a:blipFill rotWithShape="0">
                <a:blip r:embed="rId2"/>
                <a:stretch>
                  <a:fillRect l="-1224" t="-1250" r="-61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3" y="1484784"/>
            <a:ext cx="352496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59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Gelijke druk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206480" cy="4389120"/>
          </a:xfrm>
        </p:spPr>
        <p:txBody>
          <a:bodyPr/>
          <a:lstStyle/>
          <a:p>
            <a:r>
              <a:rPr lang="nl-NL" dirty="0"/>
              <a:t>Punten die op dezelfde diepte in één vloeistof hebben dezelfde druk</a:t>
            </a:r>
          </a:p>
          <a:p>
            <a:r>
              <a:rPr lang="nl-NL" dirty="0"/>
              <a:t>Druk werkt alle kanten op</a:t>
            </a:r>
          </a:p>
          <a:p>
            <a:r>
              <a:rPr lang="nl-NL" dirty="0"/>
              <a:t>Totale druk is vloeistofdruk + luchtdruk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988839"/>
            <a:ext cx="3024336" cy="328480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8394139" y="5416720"/>
            <a:ext cx="954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/>
              <a:t>p</a:t>
            </a:r>
            <a:r>
              <a:rPr lang="nl-NL" sz="2000" baseline="-25000" dirty="0" err="1"/>
              <a:t>A</a:t>
            </a:r>
            <a:r>
              <a:rPr lang="nl-NL" sz="2000" dirty="0"/>
              <a:t> = </a:t>
            </a:r>
            <a:r>
              <a:rPr lang="nl-NL" sz="2000" dirty="0" err="1"/>
              <a:t>p</a:t>
            </a:r>
            <a:r>
              <a:rPr lang="nl-NL" sz="2000" baseline="-25000" dirty="0" err="1"/>
              <a:t>B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194042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Beeldkenmerken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Een beeld: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Is vergroot of verkleind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Staat rechtop of op de kop</a:t>
            </a:r>
          </a:p>
          <a:p>
            <a:pPr marL="640080" lvl="1" indent="-246888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Is reëel  (echt) of virtueel (nep)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nl-NL" dirty="0">
              <a:solidFill>
                <a:schemeClr val="accent1">
                  <a:lumMod val="75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Een reëel beeld staat altijd op de kop; virtueel rechtop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Een reëel beeld kun je projecteren op een scherm; de lichtstralen snijden elkaar echt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nl-NL" dirty="0">
                <a:solidFill>
                  <a:schemeClr val="accent1">
                    <a:lumMod val="75000"/>
                  </a:schemeClr>
                </a:solidFill>
              </a:rPr>
              <a:t>Om een virtueel beeld te zien moet je in de spiegel of lens zelf kijken</a:t>
            </a:r>
          </a:p>
        </p:txBody>
      </p:sp>
    </p:spTree>
    <p:extLst>
      <p:ext uri="{BB962C8B-B14F-4D97-AF65-F5344CB8AC3E}">
        <p14:creationId xmlns:p14="http://schemas.microsoft.com/office/powerpoint/2010/main" val="20381457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480"/>
                <a:ext cx="7142584" cy="438912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nl-NL" dirty="0"/>
                  <a:t>Hoe ver kun je water omhoog zuigen als de luchtdruk </a:t>
                </a:r>
                <a:r>
                  <a:rPr lang="nl-NL" i="1" dirty="0"/>
                  <a:t>b </a:t>
                </a:r>
                <a:r>
                  <a:rPr lang="nl-NL" dirty="0"/>
                  <a:t>gelijk is aan </a:t>
                </a:r>
                <a:r>
                  <a:rPr lang="nl-NL" i="1" dirty="0"/>
                  <a:t>p</a:t>
                </a:r>
                <a:r>
                  <a:rPr lang="nl-NL" baseline="-25000" dirty="0"/>
                  <a:t>o </a:t>
                </a:r>
                <a:r>
                  <a:rPr lang="nl-NL" dirty="0"/>
                  <a:t>(zie </a:t>
                </a:r>
                <a:r>
                  <a:rPr lang="nl-NL" dirty="0" err="1"/>
                  <a:t>Binas</a:t>
                </a:r>
                <a:r>
                  <a:rPr lang="nl-NL" dirty="0"/>
                  <a:t>).</a:t>
                </a:r>
              </a:p>
              <a:p>
                <a:endParaRPr lang="nl-NL" dirty="0"/>
              </a:p>
              <a:p>
                <a:r>
                  <a:rPr lang="nl-NL" dirty="0"/>
                  <a:t>De druk in B en C is gelijk (zelfde hoogte) en gelijk aan 1,013 </a:t>
                </a:r>
                <a:r>
                  <a:rPr lang="nl-NL" sz="1800" dirty="0"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nl-NL" dirty="0"/>
                  <a:t> 10</a:t>
                </a:r>
                <a:r>
                  <a:rPr lang="nl-NL" baseline="30000" dirty="0"/>
                  <a:t>5 </a:t>
                </a:r>
                <a:r>
                  <a:rPr lang="nl-NL" dirty="0"/>
                  <a:t>Pa</a:t>
                </a:r>
              </a:p>
              <a:p>
                <a:r>
                  <a:rPr lang="nl-NL" dirty="0"/>
                  <a:t>Bij de maximale hoogte is de druk in A gelijk aan 0 (vacuüm).</a:t>
                </a:r>
              </a:p>
              <a:p>
                <a:r>
                  <a:rPr lang="nl-NL" dirty="0"/>
                  <a:t>De druk in C is ook gelijk aan de druk van de waterkolom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𝑝</m:t>
                    </m:r>
                    <m:r>
                      <a:rPr lang="nl-NL" b="0" i="1" smtClean="0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𝜌</m:t>
                    </m:r>
                    <m:r>
                      <a:rPr lang="nl-NL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nl-NL" b="0" i="1" smtClean="0">
                        <a:latin typeface="Cambria Math"/>
                        <a:ea typeface="Cambria Math"/>
                      </a:rPr>
                      <m:t>𝑔</m:t>
                    </m:r>
                    <m:r>
                      <a:rPr lang="nl-NL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nl-NL" b="0" i="1" smtClean="0">
                        <a:latin typeface="Cambria Math"/>
                        <a:ea typeface="Cambria Math"/>
                      </a:rPr>
                      <m:t>h</m:t>
                    </m:r>
                    <m:r>
                      <a:rPr lang="nl-NL" b="0" i="1" smtClean="0">
                        <a:latin typeface="Cambria Math"/>
                        <a:ea typeface="Cambria Math"/>
                      </a:rPr>
                      <m:t>  →</m:t>
                    </m:r>
                  </m:oMath>
                </a14:m>
                <a:endParaRPr lang="nl-NL" b="0" i="1" dirty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nl-NL" sz="2200" i="1">
                        <a:latin typeface="Cambria Math"/>
                        <a:ea typeface="Cambria Math"/>
                      </a:rPr>
                      <m:t>1,013∙</m:t>
                    </m:r>
                    <m:sSup>
                      <m:sSupPr>
                        <m:ctrlPr>
                          <a:rPr lang="nl-NL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nl-NL" sz="22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nl-NL" sz="2200" i="1">
                            <a:latin typeface="Cambria Math"/>
                            <a:ea typeface="Cambria Math"/>
                          </a:rPr>
                          <m:t>5</m:t>
                        </m:r>
                      </m:sup>
                    </m:sSup>
                    <m:r>
                      <a:rPr lang="nl-NL" sz="2200" i="1">
                        <a:latin typeface="Cambria Math"/>
                        <a:ea typeface="Cambria Math"/>
                      </a:rPr>
                      <m:t>=1,0∙</m:t>
                    </m:r>
                    <m:sSup>
                      <m:sSupPr>
                        <m:ctrlPr>
                          <a:rPr lang="nl-NL" sz="22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nl-NL" sz="22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nl-NL" sz="2200" i="1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nl-NL" sz="2200" i="1">
                        <a:latin typeface="Cambria Math"/>
                        <a:ea typeface="Cambria Math"/>
                      </a:rPr>
                      <m:t>∙9,8∙</m:t>
                    </m:r>
                    <m:r>
                      <a:rPr lang="nl-NL" sz="2200" i="1">
                        <a:latin typeface="Cambria Math"/>
                        <a:ea typeface="Cambria Math"/>
                      </a:rPr>
                      <m:t>h</m:t>
                    </m:r>
                    <m:r>
                      <a:rPr lang="nl-NL" sz="2200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nl-NL" sz="2200" i="1">
                        <a:latin typeface="Cambria Math"/>
                        <a:ea typeface="Cambria Math"/>
                      </a:rPr>
                      <m:t>h</m:t>
                    </m:r>
                    <m:r>
                      <a:rPr lang="nl-NL" sz="2200" i="1">
                        <a:latin typeface="Cambria Math"/>
                        <a:ea typeface="Cambria Math"/>
                      </a:rPr>
                      <m:t>=10,3 </m:t>
                    </m:r>
                    <m:r>
                      <a:rPr lang="nl-NL" sz="2200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nl-NL" sz="22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480"/>
                <a:ext cx="7142584" cy="4389120"/>
              </a:xfrm>
              <a:blipFill rotWithShape="0">
                <a:blip r:embed="rId2"/>
                <a:stretch>
                  <a:fillRect l="-853" t="-1944" r="-110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132856"/>
            <a:ext cx="2318048" cy="38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7488" y="704088"/>
            <a:ext cx="10094912" cy="780696"/>
          </a:xfrm>
        </p:spPr>
        <p:txBody>
          <a:bodyPr>
            <a:normAutofit fontScale="90000"/>
          </a:bodyPr>
          <a:lstStyle/>
          <a:p>
            <a:r>
              <a:rPr lang="nl-NL" dirty="0"/>
              <a:t>Bloeddruk meten</a:t>
            </a:r>
          </a:p>
        </p:txBody>
      </p:sp>
      <p:pic>
        <p:nvPicPr>
          <p:cNvPr id="5" name="AF3 h29 4 bloeddrukmet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504" y="1484784"/>
            <a:ext cx="8712968" cy="4897612"/>
          </a:xfrm>
        </p:spPr>
      </p:pic>
    </p:spTree>
    <p:extLst>
      <p:ext uri="{BB962C8B-B14F-4D97-AF65-F5344CB8AC3E}">
        <p14:creationId xmlns:p14="http://schemas.microsoft.com/office/powerpoint/2010/main" val="18958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Bloeddruk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Bloeddruk wordt gemeten in </a:t>
            </a:r>
            <a:r>
              <a:rPr lang="nl-NL" dirty="0" err="1"/>
              <a:t>mmHg</a:t>
            </a:r>
            <a:endParaRPr lang="nl-NL" dirty="0"/>
          </a:p>
          <a:p>
            <a:pPr lvl="1"/>
            <a:r>
              <a:rPr lang="nl-NL" dirty="0"/>
              <a:t>Bovendruk = systolische bloeddruk = ader helemaal dicht</a:t>
            </a:r>
          </a:p>
          <a:p>
            <a:pPr lvl="1"/>
            <a:r>
              <a:rPr lang="nl-NL" dirty="0"/>
              <a:t>Onderdruk = diastolische bloeddruk = ader vernauwd</a:t>
            </a:r>
          </a:p>
          <a:p>
            <a:r>
              <a:rPr lang="nl-NL" dirty="0"/>
              <a:t>Bij je hoofd is de druk lager; bij je voeten hoger</a:t>
            </a:r>
          </a:p>
          <a:p>
            <a:endParaRPr lang="nl-NL" dirty="0"/>
          </a:p>
          <a:p>
            <a:r>
              <a:rPr lang="nl-NL" dirty="0"/>
              <a:t>Te lage bloeddruk: kans op flauwvallen; te weinig bloed bij de hersens</a:t>
            </a:r>
          </a:p>
          <a:p>
            <a:r>
              <a:rPr lang="nl-NL" dirty="0"/>
              <a:t>Te hoge bloeddruk: beschadigingen in vaten en interne bloedingen; kan en op vernauwingen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67661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Debiet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422504" cy="4389120"/>
          </a:xfrm>
        </p:spPr>
        <p:txBody>
          <a:bodyPr/>
          <a:lstStyle/>
          <a:p>
            <a:r>
              <a:rPr lang="nl-NL" dirty="0"/>
              <a:t>Debiet </a:t>
            </a:r>
            <a:r>
              <a:rPr lang="nl-NL" i="1" dirty="0"/>
              <a:t>Q </a:t>
            </a:r>
            <a:r>
              <a:rPr lang="nl-NL" dirty="0"/>
              <a:t>is het aantal kubieke meter dan per seconde ergens langs stroomt (eenheid m</a:t>
            </a:r>
            <a:r>
              <a:rPr lang="nl-NL" baseline="30000" dirty="0"/>
              <a:t>3</a:t>
            </a:r>
            <a:r>
              <a:rPr lang="nl-NL" dirty="0"/>
              <a:t>/s)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i="1" dirty="0"/>
              <a:t>Q = A </a:t>
            </a:r>
            <a:r>
              <a:rPr lang="nl-NL" i="1" dirty="0">
                <a:sym typeface="Symbol" panose="05050102010706020507" pitchFamily="18" charset="2"/>
              </a:rPr>
              <a:t> v</a:t>
            </a:r>
            <a:endParaRPr lang="nl-NL" i="1" dirty="0"/>
          </a:p>
          <a:p>
            <a:endParaRPr lang="nl-NL" dirty="0"/>
          </a:p>
          <a:p>
            <a:r>
              <a:rPr lang="nl-NL" dirty="0"/>
              <a:t>In het je lichaam pompt het hart ca. 5 L per minuut rond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367290"/>
            <a:ext cx="4047515" cy="1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870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Continuïteit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5990456" cy="4389120"/>
          </a:xfrm>
        </p:spPr>
        <p:txBody>
          <a:bodyPr/>
          <a:lstStyle/>
          <a:p>
            <a:r>
              <a:rPr lang="nl-NL" dirty="0"/>
              <a:t>Wat er in gaat, moet er ook weer uitkomen: </a:t>
            </a:r>
            <a:r>
              <a:rPr lang="nl-NL" i="1" dirty="0"/>
              <a:t>Q</a:t>
            </a:r>
            <a:r>
              <a:rPr lang="nl-NL" baseline="-25000" dirty="0"/>
              <a:t>1</a:t>
            </a:r>
            <a:r>
              <a:rPr lang="nl-NL" dirty="0"/>
              <a:t> = </a:t>
            </a:r>
            <a:r>
              <a:rPr lang="nl-NL" i="1" dirty="0"/>
              <a:t>Q</a:t>
            </a:r>
            <a:r>
              <a:rPr lang="nl-NL" baseline="-25000" dirty="0"/>
              <a:t>2 </a:t>
            </a:r>
            <a:r>
              <a:rPr lang="nl-NL" dirty="0"/>
              <a:t>= Q</a:t>
            </a:r>
            <a:r>
              <a:rPr lang="nl-NL" baseline="-25000" dirty="0"/>
              <a:t>3</a:t>
            </a:r>
          </a:p>
          <a:p>
            <a:endParaRPr lang="nl-NL" baseline="-25000" dirty="0"/>
          </a:p>
          <a:p>
            <a:r>
              <a:rPr lang="nl-NL" dirty="0"/>
              <a:t>Waar stroom de vloeistof het snelst?</a:t>
            </a:r>
          </a:p>
          <a:p>
            <a:endParaRPr lang="nl-NL" dirty="0"/>
          </a:p>
          <a:p>
            <a:r>
              <a:rPr lang="nl-NL" dirty="0"/>
              <a:t>Geldt alleen als de wanden niet doorlaatbaar zijn. Geldt dus eigenlijk niet voor (slag)aders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077" y="1628800"/>
            <a:ext cx="4901607" cy="15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084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Verband tussen druk en debiet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8474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Druk en debiet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Elektriciteit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nl-NL" dirty="0"/>
              <a:t>Vloeistof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nl-NL" dirty="0"/>
              <a:t>Spanningsverschil (</a:t>
            </a:r>
            <a:r>
              <a:rPr lang="nl-NL" i="1" dirty="0"/>
              <a:t>U</a:t>
            </a:r>
            <a:r>
              <a:rPr lang="nl-NL" dirty="0"/>
              <a:t>) zorgt ervoor dat de elektronen gaan stromen</a:t>
            </a:r>
          </a:p>
          <a:p>
            <a:r>
              <a:rPr lang="nl-NL" dirty="0"/>
              <a:t>Lading per seconde = stroomsterkte </a:t>
            </a:r>
            <a:r>
              <a:rPr lang="nl-NL" i="1" dirty="0"/>
              <a:t>I</a:t>
            </a:r>
          </a:p>
          <a:p>
            <a:endParaRPr lang="nl-NL" i="1" dirty="0"/>
          </a:p>
          <a:p>
            <a:r>
              <a:rPr lang="nl-NL" i="1" dirty="0"/>
              <a:t>U = I </a:t>
            </a:r>
            <a:r>
              <a:rPr lang="nl-NL" i="1" dirty="0">
                <a:sym typeface="Symbol" panose="05050102010706020507" pitchFamily="18" charset="2"/>
              </a:rPr>
              <a:t></a:t>
            </a:r>
            <a:r>
              <a:rPr lang="nl-NL" i="1" dirty="0"/>
              <a:t> R     </a:t>
            </a:r>
            <a:r>
              <a:rPr lang="nl-NL" dirty="0"/>
              <a:t>of     </a:t>
            </a:r>
            <a:r>
              <a:rPr lang="nl-NL" i="1" dirty="0"/>
              <a:t>I = G </a:t>
            </a:r>
            <a:r>
              <a:rPr lang="nl-NL" i="1" dirty="0">
                <a:sym typeface="Symbol" panose="05050102010706020507" pitchFamily="18" charset="2"/>
              </a:rPr>
              <a:t> </a:t>
            </a:r>
            <a:r>
              <a:rPr lang="nl-NL" i="1" dirty="0"/>
              <a:t>U</a:t>
            </a:r>
          </a:p>
          <a:p>
            <a:endParaRPr lang="nl-NL" i="1" dirty="0"/>
          </a:p>
          <a:p>
            <a:r>
              <a:rPr lang="nl-NL" dirty="0"/>
              <a:t>Weerstand</a:t>
            </a:r>
            <a:r>
              <a:rPr lang="nl-NL" i="1" dirty="0"/>
              <a:t> R = 1 / G</a:t>
            </a:r>
          </a:p>
          <a:p>
            <a:endParaRPr lang="nl-NL" i="1" dirty="0"/>
          </a:p>
          <a:p>
            <a:r>
              <a:rPr lang="nl-NL" i="1" dirty="0"/>
              <a:t>R = </a:t>
            </a:r>
            <a:r>
              <a:rPr lang="nl-NL" i="1" dirty="0">
                <a:sym typeface="Symbol" panose="05050102010706020507" pitchFamily="18" charset="2"/>
              </a:rPr>
              <a:t></a:t>
            </a:r>
            <a:r>
              <a:rPr lang="nl-NL" i="1" dirty="0"/>
              <a:t>l / 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5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Drukverschil (</a:t>
                </a:r>
                <a:r>
                  <a:rPr lang="el-GR" dirty="0"/>
                  <a:t>Δ</a:t>
                </a:r>
                <a:r>
                  <a:rPr lang="nl-NL" i="1" dirty="0"/>
                  <a:t>p</a:t>
                </a:r>
                <a:r>
                  <a:rPr lang="nl-NL" dirty="0"/>
                  <a:t>) zorgt ervoor dat de vloeistof gaat stromen</a:t>
                </a:r>
              </a:p>
              <a:p>
                <a:r>
                  <a:rPr lang="nl-NL" dirty="0"/>
                  <a:t>Vloeistof per seconde = debiet </a:t>
                </a:r>
                <a:r>
                  <a:rPr lang="nl-NL" i="1" dirty="0"/>
                  <a:t>Q</a:t>
                </a:r>
              </a:p>
              <a:p>
                <a:endParaRPr lang="nl-NL" i="1" dirty="0"/>
              </a:p>
              <a:p>
                <a:r>
                  <a:rPr lang="nl-NL" i="1" dirty="0"/>
                  <a:t>Q = k</a:t>
                </a:r>
                <a:r>
                  <a:rPr lang="nl-NL" dirty="0"/>
                  <a:t> </a:t>
                </a:r>
                <a:r>
                  <a:rPr lang="nl-NL" dirty="0">
                    <a:sym typeface="Symbol" panose="05050102010706020507" pitchFamily="18" charset="2"/>
                  </a:rPr>
                  <a:t></a:t>
                </a:r>
                <a:r>
                  <a:rPr lang="nl-NL" dirty="0"/>
                  <a:t> </a:t>
                </a:r>
                <a:r>
                  <a:rPr lang="el-GR" dirty="0"/>
                  <a:t>Δ</a:t>
                </a:r>
                <a:r>
                  <a:rPr lang="nl-NL" i="1" dirty="0"/>
                  <a:t>p</a:t>
                </a:r>
              </a:p>
              <a:p>
                <a:endParaRPr lang="nl-NL" i="1" dirty="0"/>
              </a:p>
              <a:p>
                <a:r>
                  <a:rPr lang="nl-NL" dirty="0"/>
                  <a:t>Stromingsweerstand </a:t>
                </a:r>
                <a:r>
                  <a:rPr lang="nl-NL" i="1" dirty="0"/>
                  <a:t>R</a:t>
                </a:r>
                <a:r>
                  <a:rPr lang="nl-NL" dirty="0"/>
                  <a:t> = 1 / </a:t>
                </a:r>
                <a:r>
                  <a:rPr lang="nl-NL" i="1" dirty="0"/>
                  <a:t>k</a:t>
                </a:r>
              </a:p>
              <a:p>
                <a:endParaRPr lang="nl-NL" i="1" dirty="0"/>
              </a:p>
              <a:p>
                <a:r>
                  <a:rPr lang="nl-NL" i="1" dirty="0"/>
                  <a:t>Wet van Poiseuille: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nl-N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nl-NL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8⋅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endParaRPr lang="nl-NL" i="1" dirty="0"/>
              </a:p>
            </p:txBody>
          </p:sp>
        </mc:Choice>
        <mc:Fallback xmlns="">
          <p:sp>
            <p:nvSpPr>
              <p:cNvPr id="6" name="Tijdelijke aanduiding voor inhoud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0">
                <a:blip r:embed="rId2"/>
                <a:stretch>
                  <a:fillRect l="-1018" t="-23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985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52704"/>
          </a:xfrm>
        </p:spPr>
        <p:txBody>
          <a:bodyPr/>
          <a:lstStyle/>
          <a:p>
            <a:r>
              <a:rPr lang="nl-NL" dirty="0"/>
              <a:t>Wet van Poiseuille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8064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nl-NL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nl-NL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nl-NL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8⋅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nl-NL" dirty="0"/>
              </a:p>
              <a:p>
                <a:pPr marL="80645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457200" indent="-457200"/>
                <a:r>
                  <a:rPr lang="nl-NL" dirty="0"/>
                  <a:t>Wat is de eenheid van </a:t>
                </a:r>
                <a:r>
                  <a:rPr lang="nl-NL" i="1" dirty="0"/>
                  <a:t>k </a:t>
                </a:r>
                <a:r>
                  <a:rPr lang="nl-NL" dirty="0"/>
                  <a:t>uitgedrukt in de basiseenheden?</a:t>
                </a:r>
              </a:p>
              <a:p>
                <a:pPr marL="457200" indent="-457200"/>
                <a:r>
                  <a:rPr lang="nl-NL" dirty="0"/>
                  <a:t>[k] = m</a:t>
                </a:r>
                <a:r>
                  <a:rPr lang="nl-NL" baseline="30000" dirty="0"/>
                  <a:t>4</a:t>
                </a:r>
                <a:r>
                  <a:rPr lang="nl-NL" dirty="0"/>
                  <a:t> s / kg</a:t>
                </a:r>
              </a:p>
              <a:p>
                <a:pPr marL="457200" indent="-457200"/>
                <a:endParaRPr lang="nl-NL" dirty="0"/>
              </a:p>
              <a:p>
                <a:pPr marL="457200" indent="-457200"/>
                <a:r>
                  <a:rPr lang="nl-NL" dirty="0"/>
                  <a:t>Wat is de eenheid van </a:t>
                </a:r>
                <a:r>
                  <a:rPr lang="nl-NL" dirty="0">
                    <a:sym typeface="Symbol" panose="05050102010706020507" pitchFamily="18" charset="2"/>
                  </a:rPr>
                  <a:t> uitgedrukt in de basiseenheden?</a:t>
                </a:r>
              </a:p>
              <a:p>
                <a:pPr marL="457200" indent="-457200"/>
                <a:r>
                  <a:rPr lang="nl-NL" dirty="0">
                    <a:sym typeface="Symbol" panose="05050102010706020507" pitchFamily="18" charset="2"/>
                  </a:rPr>
                  <a:t>[] = kg / ms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b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130440"/>
            <a:ext cx="4407327" cy="20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Bolle lenzen</a:t>
            </a:r>
          </a:p>
        </p:txBody>
      </p:sp>
      <p:pic>
        <p:nvPicPr>
          <p:cNvPr id="14339" name="Tijdelijke aanduiding voor inhoud 3" descr="holle en bolle lenz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6" b="49475"/>
          <a:stretch>
            <a:fillRect/>
          </a:stretch>
        </p:blipFill>
        <p:spPr>
          <a:xfrm>
            <a:off x="6061075" y="1214439"/>
            <a:ext cx="3087688" cy="1571625"/>
          </a:xfrm>
        </p:spPr>
      </p:pic>
      <p:pic>
        <p:nvPicPr>
          <p:cNvPr id="5" name="Afbeelding 4" descr="overheadproject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6" y="2000250"/>
            <a:ext cx="2562225" cy="188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fbeelding 5" descr="oogdoorsne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813" y="4143376"/>
            <a:ext cx="3143250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 descr="vergrootgl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1" y="2857500"/>
            <a:ext cx="2905125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1738313" y="5072063"/>
            <a:ext cx="1714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Verkleind, omgekeerd, reëel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881563" y="2500313"/>
            <a:ext cx="142875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Vergroot, omgekeerd,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reëel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881939" y="5214938"/>
            <a:ext cx="1857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6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Vergroot, rechtop, virtueel</a:t>
            </a:r>
          </a:p>
        </p:txBody>
      </p:sp>
    </p:spTree>
    <p:extLst>
      <p:ext uri="{BB962C8B-B14F-4D97-AF65-F5344CB8AC3E}">
        <p14:creationId xmlns:p14="http://schemas.microsoft.com/office/powerpoint/2010/main" val="382241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3872</TotalTime>
  <Words>2563</Words>
  <Application>Microsoft Office PowerPoint</Application>
  <PresentationFormat>Breedbeeld</PresentationFormat>
  <Paragraphs>584</Paragraphs>
  <Slides>87</Slides>
  <Notes>0</Notes>
  <HiddenSlides>0</HiddenSlides>
  <MMClips>5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87</vt:i4>
      </vt:variant>
    </vt:vector>
  </HeadingPairs>
  <TitlesOfParts>
    <vt:vector size="96" baseType="lpstr">
      <vt:lpstr>Arial</vt:lpstr>
      <vt:lpstr>Calibri</vt:lpstr>
      <vt:lpstr>Cambria Math</vt:lpstr>
      <vt:lpstr>Constantia</vt:lpstr>
      <vt:lpstr>Symbol</vt:lpstr>
      <vt:lpstr>Wingdings</vt:lpstr>
      <vt:lpstr>Wingdings 2</vt:lpstr>
      <vt:lpstr>Stroom</vt:lpstr>
      <vt:lpstr>Vergelijking</vt:lpstr>
      <vt:lpstr>Biofysica</vt:lpstr>
      <vt:lpstr>B.1 Zien en Waarnemen</vt:lpstr>
      <vt:lpstr>Vlakke spiegels</vt:lpstr>
      <vt:lpstr>Spiegelen met een normaal</vt:lpstr>
      <vt:lpstr>Spiegelen met een beeldpunt</vt:lpstr>
      <vt:lpstr>Bolle spiegels</vt:lpstr>
      <vt:lpstr>Holle spiegels</vt:lpstr>
      <vt:lpstr>Beeldkenmerken</vt:lpstr>
      <vt:lpstr>Bolle lenzen</vt:lpstr>
      <vt:lpstr>Voorwerp, beeld en brandpunt</vt:lpstr>
      <vt:lpstr>Beeldconstructie bij bolle lens</vt:lpstr>
      <vt:lpstr>… en bij een virtueel beeld</vt:lpstr>
      <vt:lpstr>Bijbrandpunt en brandvlak</vt:lpstr>
      <vt:lpstr>Holle lenzen</vt:lpstr>
      <vt:lpstr>Beeldconstructie bij holle lens</vt:lpstr>
      <vt:lpstr>Huiswerk</vt:lpstr>
      <vt:lpstr>Lenssterkte</vt:lpstr>
      <vt:lpstr>Lenzenwet</vt:lpstr>
      <vt:lpstr>Even oefenen</vt:lpstr>
      <vt:lpstr>Speciaal geval</vt:lpstr>
      <vt:lpstr>Vergroting</vt:lpstr>
      <vt:lpstr>Vergroting bij een virtueel beeld</vt:lpstr>
      <vt:lpstr>Even oefenen</vt:lpstr>
      <vt:lpstr>Huiswerk</vt:lpstr>
      <vt:lpstr>Het oog</vt:lpstr>
      <vt:lpstr>Gereduceerde oog</vt:lpstr>
      <vt:lpstr>Begrippen</vt:lpstr>
      <vt:lpstr>Oogkwalen</vt:lpstr>
      <vt:lpstr>Kijkafstand bij een normaal oog</vt:lpstr>
      <vt:lpstr>Oefenen</vt:lpstr>
      <vt:lpstr>Bijziend en verziend</vt:lpstr>
      <vt:lpstr>Kijkafstand met oogafwijking</vt:lpstr>
      <vt:lpstr>Oefenen</vt:lpstr>
      <vt:lpstr>Straatbril</vt:lpstr>
      <vt:lpstr>Oefenen</vt:lpstr>
      <vt:lpstr>Oudziend</vt:lpstr>
      <vt:lpstr>Kijkafstand met leesadditie</vt:lpstr>
      <vt:lpstr>Oefenen</vt:lpstr>
      <vt:lpstr>Huiswerk</vt:lpstr>
      <vt:lpstr>B.2 Horen en Spreken</vt:lpstr>
      <vt:lpstr>Horen</vt:lpstr>
      <vt:lpstr>Natuurkunde</vt:lpstr>
      <vt:lpstr>Een paar getallen</vt:lpstr>
      <vt:lpstr>Meer natuurkunde</vt:lpstr>
      <vt:lpstr>Basilair membraam</vt:lpstr>
      <vt:lpstr>Resonantie</vt:lpstr>
      <vt:lpstr>PowerPoint-presentatie</vt:lpstr>
      <vt:lpstr>Geluidssterkte</vt:lpstr>
      <vt:lpstr>Geluidsniveau L</vt:lpstr>
      <vt:lpstr>Gehoorgevoeligheid</vt:lpstr>
      <vt:lpstr>Huiswerk</vt:lpstr>
      <vt:lpstr>Spreken</vt:lpstr>
      <vt:lpstr>Een filmpje</vt:lpstr>
      <vt:lpstr>Hoe maak je verschillende klanken</vt:lpstr>
      <vt:lpstr>Klanken maken</vt:lpstr>
      <vt:lpstr>Spreken</vt:lpstr>
      <vt:lpstr>Klinkerdriehoek</vt:lpstr>
      <vt:lpstr>Huiswerk</vt:lpstr>
      <vt:lpstr>B.3 Bewegen en heffen</vt:lpstr>
      <vt:lpstr>Evenwicht</vt:lpstr>
      <vt:lpstr>Draaikracht = Moment</vt:lpstr>
      <vt:lpstr>Arm</vt:lpstr>
      <vt:lpstr>Hefboomwet</vt:lpstr>
      <vt:lpstr>Werkwijze</vt:lpstr>
      <vt:lpstr>formules toepassen</vt:lpstr>
      <vt:lpstr>Voorbeeld 1: balans</vt:lpstr>
      <vt:lpstr>Voorbeeld 2: auto</vt:lpstr>
      <vt:lpstr>Voorbeeld 3: liniaal nog net in evenwicht</vt:lpstr>
      <vt:lpstr>Onthoud</vt:lpstr>
      <vt:lpstr>Huiswerk</vt:lpstr>
      <vt:lpstr>4. Hart en bloedvaten</vt:lpstr>
      <vt:lpstr>PowerPoint-presentatie</vt:lpstr>
      <vt:lpstr>B.4 Eenheden van druk</vt:lpstr>
      <vt:lpstr>Meer druk …</vt:lpstr>
      <vt:lpstr>Nog meer druk …</vt:lpstr>
      <vt:lpstr>Drukmeter of manometer</vt:lpstr>
      <vt:lpstr>barometers</vt:lpstr>
      <vt:lpstr> Vloeistofdruk</vt:lpstr>
      <vt:lpstr>Gelijke druk</vt:lpstr>
      <vt:lpstr>Voorbeeld 1</vt:lpstr>
      <vt:lpstr>Bloeddruk meten</vt:lpstr>
      <vt:lpstr>Bloeddruk</vt:lpstr>
      <vt:lpstr>Debiet</vt:lpstr>
      <vt:lpstr>Continuïteit</vt:lpstr>
      <vt:lpstr>Verband tussen druk en debiet</vt:lpstr>
      <vt:lpstr>Druk en debiet</vt:lpstr>
      <vt:lpstr>Wet van Poiseuille</vt:lpstr>
    </vt:vector>
  </TitlesOfParts>
  <Company>Dr. Nassaucollege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Introductie</dc:title>
  <dc:creator>Gebruiker</dc:creator>
  <cp:lastModifiedBy>Kruise, L.</cp:lastModifiedBy>
  <cp:revision>269</cp:revision>
  <dcterms:created xsi:type="dcterms:W3CDTF">2012-08-30T18:54:34Z</dcterms:created>
  <dcterms:modified xsi:type="dcterms:W3CDTF">2020-12-14T13:31:34Z</dcterms:modified>
</cp:coreProperties>
</file>