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5" r:id="rId31"/>
    <p:sldId id="286" r:id="rId32"/>
    <p:sldId id="289" r:id="rId33"/>
    <p:sldId id="288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87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Blad1!$A$2:$A$3</c:f>
              <c:numCache>
                <c:formatCode>General</c:formatCode>
                <c:ptCount val="2"/>
                <c:pt idx="0">
                  <c:v>0</c:v>
                </c:pt>
                <c:pt idx="1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21584224"/>
        <c:axId val="-1621583136"/>
      </c:scatterChart>
      <c:valAx>
        <c:axId val="-162158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u(cm)  →</a:t>
                </a:r>
              </a:p>
            </c:rich>
          </c:tx>
          <c:layout>
            <c:manualLayout>
              <c:xMode val="edge"/>
              <c:yMode val="edge"/>
              <c:x val="0.84236679790026225"/>
              <c:y val="0.91884123037251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621583136"/>
        <c:crosses val="autoZero"/>
        <c:crossBetween val="midCat"/>
      </c:valAx>
      <c:valAx>
        <c:axId val="-16215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F(N) →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11305141133674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62158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2A49AD-7387-4F3C-9111-AFC1A353B08B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14. Mechanica in samenhang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Natuurkunde Overal deel 3</a:t>
            </a:r>
          </a:p>
        </p:txBody>
      </p:sp>
    </p:spTree>
    <p:extLst>
      <p:ext uri="{BB962C8B-B14F-4D97-AF65-F5344CB8AC3E}">
        <p14:creationId xmlns:p14="http://schemas.microsoft.com/office/powerpoint/2010/main" val="33814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14.2 Krachten in wisselwerking</a:t>
            </a:r>
          </a:p>
        </p:txBody>
      </p:sp>
      <p:pic>
        <p:nvPicPr>
          <p:cNvPr id="3074" name="Picture 2" descr="Afbeeldingsresultaat voor newton app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988840"/>
            <a:ext cx="4896544" cy="36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1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Derde wet van Newton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Eerste wet: </a:t>
            </a:r>
          </a:p>
          <a:p>
            <a:pPr lvl="1"/>
            <a:r>
              <a:rPr lang="nl-NL" dirty="0"/>
              <a:t>Geen kracht of samen nul dan staat een voorwerp stil of beweegt met een constante snelheid</a:t>
            </a:r>
          </a:p>
          <a:p>
            <a:r>
              <a:rPr lang="nl-NL" dirty="0"/>
              <a:t>Tweede wet: </a:t>
            </a:r>
          </a:p>
          <a:p>
            <a:pPr lvl="1"/>
            <a:r>
              <a:rPr lang="nl-NL" i="1" dirty="0"/>
              <a:t>F = ma</a:t>
            </a:r>
          </a:p>
          <a:p>
            <a:endParaRPr lang="nl-NL" dirty="0"/>
          </a:p>
          <a:p>
            <a:r>
              <a:rPr lang="nl-NL" dirty="0"/>
              <a:t>Derde wet</a:t>
            </a:r>
          </a:p>
          <a:p>
            <a:pPr lvl="1"/>
            <a:r>
              <a:rPr lang="nl-NL" dirty="0"/>
              <a:t>Een kracht is nooit alleen; krachten vormen altijd een paar</a:t>
            </a:r>
          </a:p>
          <a:p>
            <a:pPr lvl="1"/>
            <a:r>
              <a:rPr lang="nl-NL" dirty="0"/>
              <a:t>Die 2 krachten zijn even groot en tegengesteld gericht</a:t>
            </a:r>
          </a:p>
          <a:p>
            <a:pPr lvl="1"/>
            <a:r>
              <a:rPr lang="nl-NL" dirty="0"/>
              <a:t>De 2 krachten werken op verschillende voorwerpen; ze heffen elkaar dus niet op </a:t>
            </a:r>
          </a:p>
        </p:txBody>
      </p:sp>
    </p:spTree>
    <p:extLst>
      <p:ext uri="{BB962C8B-B14F-4D97-AF65-F5344CB8AC3E}">
        <p14:creationId xmlns:p14="http://schemas.microsoft.com/office/powerpoint/2010/main" val="27925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Jij oefent een kracht uit op de stoel (= gewicht) en de stoel oefent een kracht op jou uit (= normaalkracht)</a:t>
            </a:r>
          </a:p>
          <a:p>
            <a:endParaRPr lang="nl-NL" dirty="0"/>
          </a:p>
          <a:p>
            <a:r>
              <a:rPr lang="nl-NL" dirty="0"/>
              <a:t>Geweer oefent een kracht uit op de kogel; kogel oefent een kracht uit op het geweer (terugslag). Die kracht is net zo groot als de kracht waarmee het doelwit geraakt wordt!</a:t>
            </a:r>
          </a:p>
        </p:txBody>
      </p:sp>
    </p:spTree>
    <p:extLst>
      <p:ext uri="{BB962C8B-B14F-4D97-AF65-F5344CB8AC3E}">
        <p14:creationId xmlns:p14="http://schemas.microsoft.com/office/powerpoint/2010/main" val="263588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Fundamenteel wisselwerken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maar 4 fundamentele krachten</a:t>
            </a:r>
          </a:p>
          <a:p>
            <a:pPr lvl="1"/>
            <a:r>
              <a:rPr lang="nl-NL" dirty="0"/>
              <a:t>zwaartekracht (aantrekkingskracht tussen massa’s)</a:t>
            </a:r>
          </a:p>
          <a:p>
            <a:pPr lvl="1"/>
            <a:r>
              <a:rPr lang="nl-NL" dirty="0"/>
              <a:t>elektromagnetische kracht (aantrekkingskracht tussen ladingen)</a:t>
            </a:r>
          </a:p>
          <a:p>
            <a:pPr lvl="1"/>
            <a:r>
              <a:rPr lang="nl-NL" dirty="0"/>
              <a:t>sterke kernkracht (aantrekkingskracht tussen protonen en neutronen)</a:t>
            </a:r>
          </a:p>
          <a:p>
            <a:pPr lvl="1"/>
            <a:r>
              <a:rPr lang="nl-NL" dirty="0"/>
              <a:t>zwakke kernkracht (o.a. </a:t>
            </a:r>
            <a:r>
              <a:rPr lang="nl-NL" dirty="0" err="1"/>
              <a:t>beta</a:t>
            </a:r>
            <a:r>
              <a:rPr lang="nl-NL" dirty="0"/>
              <a:t>-verval)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Alle andere krachten worden door deze krachten gevormd</a:t>
            </a:r>
          </a:p>
        </p:txBody>
      </p:sp>
    </p:spTree>
    <p:extLst>
      <p:ext uri="{BB962C8B-B14F-4D97-AF65-F5344CB8AC3E}">
        <p14:creationId xmlns:p14="http://schemas.microsoft.com/office/powerpoint/2010/main" val="372379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Krachten en deeltjes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elke kracht horen ook wisselwerkingsdeeltjes:</a:t>
            </a:r>
          </a:p>
          <a:p>
            <a:pPr lvl="1"/>
            <a:r>
              <a:rPr lang="nl-NL" dirty="0"/>
              <a:t>elektromagnetische kracht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fotonen</a:t>
            </a:r>
          </a:p>
          <a:p>
            <a:pPr lvl="1"/>
            <a:r>
              <a:rPr lang="nl-NL" dirty="0"/>
              <a:t>zwaartekracht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gravitonen</a:t>
            </a:r>
            <a:r>
              <a:rPr lang="nl-NL" dirty="0">
                <a:sym typeface="Wingdings" panose="05000000000000000000" pitchFamily="2" charset="2"/>
              </a:rPr>
              <a:t> (nog niet aangetoond)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sterke kernkracht  gluonen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zwakke kernkracht  W-bosonen / Z-bosonen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5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17, 19-26</a:t>
            </a:r>
          </a:p>
        </p:txBody>
      </p:sp>
    </p:spTree>
    <p:extLst>
      <p:ext uri="{BB962C8B-B14F-4D97-AF65-F5344CB8AC3E}">
        <p14:creationId xmlns:p14="http://schemas.microsoft.com/office/powerpoint/2010/main" val="81016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14.3 Samenhang </a:t>
            </a:r>
            <a:r>
              <a:rPr lang="nl-NL"/>
              <a:t>bij krachten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het verschil tussen hypothese, natuurwet, definitie, wet en formule?</a:t>
            </a:r>
          </a:p>
          <a:p>
            <a:endParaRPr lang="nl-NL" dirty="0"/>
          </a:p>
          <a:p>
            <a:r>
              <a:rPr lang="nl-NL" dirty="0"/>
              <a:t>Natuurwet begint als hypothese. Als blijkt dat een hypothese wel erg algemeen geldig is gaat een hypothese over in natuurwet</a:t>
            </a:r>
          </a:p>
          <a:p>
            <a:endParaRPr lang="nl-NL" dirty="0"/>
          </a:p>
          <a:p>
            <a:r>
              <a:rPr lang="nl-NL" dirty="0"/>
              <a:t>Natuurwetten zijn</a:t>
            </a:r>
          </a:p>
          <a:p>
            <a:pPr lvl="1"/>
            <a:r>
              <a:rPr lang="nl-NL" dirty="0"/>
              <a:t>universeel (gelden overal, op elke schaal)</a:t>
            </a:r>
          </a:p>
          <a:p>
            <a:pPr lvl="1"/>
            <a:r>
              <a:rPr lang="nl-NL" dirty="0"/>
              <a:t>weerlegbaar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69822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Klassieke mechanica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Klassieke mechanica is de bewegingsleer die wij in het boek leren</a:t>
            </a:r>
          </a:p>
          <a:p>
            <a:pPr lvl="1"/>
            <a:r>
              <a:rPr lang="nl-NL" dirty="0"/>
              <a:t>wetten van Newton</a:t>
            </a:r>
          </a:p>
          <a:p>
            <a:pPr lvl="1"/>
            <a:r>
              <a:rPr lang="nl-NL" dirty="0"/>
              <a:t>Galileitransformaties (hoe je de beweging vanuit een ander coördinatenstelsel ziet)</a:t>
            </a:r>
          </a:p>
          <a:p>
            <a:pPr lvl="1"/>
            <a:endParaRPr lang="nl-NL" dirty="0"/>
          </a:p>
          <a:p>
            <a:r>
              <a:rPr lang="nl-NL" dirty="0"/>
              <a:t>Klassieke mechanica geldt niet als</a:t>
            </a:r>
          </a:p>
          <a:p>
            <a:pPr lvl="1"/>
            <a:r>
              <a:rPr lang="nl-NL" dirty="0"/>
              <a:t>dingen heel snel bewegen </a:t>
            </a:r>
            <a:r>
              <a:rPr lang="nl-NL" dirty="0">
                <a:sym typeface="Wingdings" panose="05000000000000000000" pitchFamily="2" charset="2"/>
              </a:rPr>
              <a:t> relativiteitstheorie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atomaire schaal  deeltjes gedragen zich niet meer als deeltje  </a:t>
            </a:r>
            <a:r>
              <a:rPr lang="nl-NL" dirty="0" err="1">
                <a:sym typeface="Wingdings" panose="05000000000000000000" pitchFamily="2" charset="2"/>
              </a:rPr>
              <a:t>quantummechanica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99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Regels die relaties / waarden vastleggen:</a:t>
            </a:r>
          </a:p>
          <a:p>
            <a:pPr lvl="1"/>
            <a:r>
              <a:rPr lang="nl-NL" dirty="0"/>
              <a:t>lichtsnelheid </a:t>
            </a:r>
            <a:r>
              <a:rPr lang="nl-NL" i="1" dirty="0"/>
              <a:t>c = 2,</a:t>
            </a:r>
            <a:r>
              <a:rPr lang="nl-NL" dirty="0"/>
              <a:t>99792458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/>
              <a:t> 10</a:t>
            </a:r>
            <a:r>
              <a:rPr lang="nl-NL" baseline="30000" dirty="0"/>
              <a:t>8</a:t>
            </a:r>
            <a:r>
              <a:rPr lang="nl-NL" dirty="0"/>
              <a:t> m/s</a:t>
            </a:r>
          </a:p>
          <a:p>
            <a:pPr lvl="1"/>
            <a:r>
              <a:rPr lang="nl-NL" i="1" dirty="0" err="1" smtClean="0"/>
              <a:t>v</a:t>
            </a:r>
            <a:r>
              <a:rPr lang="nl-NL" baseline="-25000" dirty="0" err="1" smtClean="0"/>
              <a:t>gem</a:t>
            </a:r>
            <a:r>
              <a:rPr lang="nl-NL" dirty="0" smtClean="0"/>
              <a:t> </a:t>
            </a:r>
            <a:r>
              <a:rPr lang="nl-NL" dirty="0"/>
              <a:t>= </a:t>
            </a:r>
            <a:r>
              <a:rPr lang="el-GR" dirty="0"/>
              <a:t>Δ</a:t>
            </a:r>
            <a:r>
              <a:rPr lang="nl-NL" i="1" dirty="0"/>
              <a:t>x</a:t>
            </a:r>
            <a:r>
              <a:rPr lang="nl-NL" dirty="0"/>
              <a:t> / </a:t>
            </a:r>
            <a:r>
              <a:rPr lang="el-GR" dirty="0"/>
              <a:t>Δ</a:t>
            </a:r>
            <a:r>
              <a:rPr lang="nl-NL" i="1" dirty="0"/>
              <a:t>t</a:t>
            </a:r>
          </a:p>
          <a:p>
            <a:pPr lvl="1"/>
            <a:endParaRPr lang="nl-NL" i="1" dirty="0"/>
          </a:p>
          <a:p>
            <a:r>
              <a:rPr lang="nl-NL" dirty="0"/>
              <a:t>Definities zijn niet weerlegbaar</a:t>
            </a:r>
          </a:p>
        </p:txBody>
      </p:sp>
    </p:spTree>
    <p:extLst>
      <p:ext uri="{BB962C8B-B14F-4D97-AF65-F5344CB8AC3E}">
        <p14:creationId xmlns:p14="http://schemas.microsoft.com/office/powerpoint/2010/main" val="327285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Empirische formules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Formules gebaseerd op experimenten (b.v.):</a:t>
            </a:r>
          </a:p>
          <a:p>
            <a:endParaRPr lang="nl-NL" dirty="0"/>
          </a:p>
          <a:p>
            <a:pPr lvl="1"/>
            <a:r>
              <a:rPr lang="nl-NL" i="1" dirty="0" err="1"/>
              <a:t>F</a:t>
            </a:r>
            <a:r>
              <a:rPr lang="nl-NL" baseline="-25000" dirty="0" err="1"/>
              <a:t>l</a:t>
            </a:r>
            <a:r>
              <a:rPr lang="nl-NL" dirty="0"/>
              <a:t> = ½ </a:t>
            </a:r>
            <a:r>
              <a:rPr lang="nl-NL" i="1" dirty="0">
                <a:sym typeface="Symbol" panose="05050102010706020507" pitchFamily="18" charset="2"/>
              </a:rPr>
              <a:t></a:t>
            </a:r>
            <a:r>
              <a:rPr lang="nl-NL" dirty="0">
                <a:sym typeface="Symbol" panose="05050102010706020507" pitchFamily="18" charset="2"/>
              </a:rPr>
              <a:t> </a:t>
            </a:r>
            <a:r>
              <a:rPr lang="nl-NL" i="1" dirty="0">
                <a:sym typeface="Symbol" panose="05050102010706020507" pitchFamily="18" charset="2"/>
              </a:rPr>
              <a:t>v</a:t>
            </a:r>
            <a:r>
              <a:rPr lang="nl-NL" baseline="30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</a:t>
            </a:r>
            <a:r>
              <a:rPr lang="nl-NL" i="1" dirty="0">
                <a:sym typeface="Symbol" panose="05050102010706020507" pitchFamily="18" charset="2"/>
              </a:rPr>
              <a:t>A</a:t>
            </a:r>
            <a:r>
              <a:rPr lang="nl-NL" dirty="0">
                <a:sym typeface="Symbol" panose="05050102010706020507" pitchFamily="18" charset="2"/>
              </a:rPr>
              <a:t> </a:t>
            </a:r>
            <a:r>
              <a:rPr lang="nl-NL" i="1" dirty="0" err="1">
                <a:sym typeface="Symbol" panose="05050102010706020507" pitchFamily="18" charset="2"/>
              </a:rPr>
              <a:t>C</a:t>
            </a:r>
            <a:r>
              <a:rPr lang="nl-NL" baseline="-25000" dirty="0" err="1">
                <a:sym typeface="Symbol" panose="05050102010706020507" pitchFamily="18" charset="2"/>
              </a:rPr>
              <a:t>w</a:t>
            </a:r>
            <a:endParaRPr lang="nl-NL" baseline="-25000" dirty="0"/>
          </a:p>
          <a:p>
            <a:endParaRPr lang="nl-NL" dirty="0"/>
          </a:p>
          <a:p>
            <a:r>
              <a:rPr lang="nl-NL" dirty="0"/>
              <a:t>In de stromingsleer kom je vaak empirische formules</a:t>
            </a:r>
          </a:p>
          <a:p>
            <a:r>
              <a:rPr lang="nl-NL" dirty="0"/>
              <a:t>Beperkte geldigheid</a:t>
            </a:r>
          </a:p>
        </p:txBody>
      </p:sp>
    </p:spTree>
    <p:extLst>
      <p:ext uri="{BB962C8B-B14F-4D97-AF65-F5344CB8AC3E}">
        <p14:creationId xmlns:p14="http://schemas.microsoft.com/office/powerpoint/2010/main" val="361029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44C0E-3115-4F0E-B1EB-CDBDCBB9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14.1 Samenhang bij bewegingen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737F4E6-4CEA-428A-990C-BC3ED77D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x(t), v(t) of a(t)-diagram omzetten naar één van de andere twee</a:t>
            </a:r>
          </a:p>
          <a:p>
            <a:pPr lvl="1"/>
            <a:r>
              <a:rPr lang="nl-NL" dirty="0"/>
              <a:t>verband beschrijven tussen plaats, snelheid en versnellingen in termen van afgeleide en primitieve</a:t>
            </a:r>
          </a:p>
        </p:txBody>
      </p:sp>
    </p:spTree>
    <p:extLst>
      <p:ext uri="{BB962C8B-B14F-4D97-AF65-F5344CB8AC3E}">
        <p14:creationId xmlns:p14="http://schemas.microsoft.com/office/powerpoint/2010/main" val="113317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Maken opdrachten 29, 32-36, 39</a:t>
            </a:r>
          </a:p>
        </p:txBody>
      </p:sp>
    </p:spTree>
    <p:extLst>
      <p:ext uri="{BB962C8B-B14F-4D97-AF65-F5344CB8AC3E}">
        <p14:creationId xmlns:p14="http://schemas.microsoft.com/office/powerpoint/2010/main" val="286314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5D3882-44A7-4A03-8736-6E97B284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14.4 Impuls en behoudswetten</a:t>
            </a:r>
          </a:p>
        </p:txBody>
      </p:sp>
      <p:pic>
        <p:nvPicPr>
          <p:cNvPr id="3076" name="Picture 4" descr="Afbeeldingsresultaat voor biljartballen">
            <a:extLst>
              <a:ext uri="{FF2B5EF4-FFF2-40B4-BE49-F238E27FC236}">
                <a16:creationId xmlns="" xmlns:a16="http://schemas.microsoft.com/office/drawing/2014/main" id="{FA050388-F430-48E0-9783-A70E3FE38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6237"/>
            <a:ext cx="10972800" cy="3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8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C685FD-B2B0-496D-9721-3EEEF5A7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tweede wet van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2D091349-E2FF-496B-A698-D9DD81FC1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je kunt de tweede wet van Newton ook anders schrijven: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r>
                  <a:rPr lang="nl-NL" dirty="0"/>
                  <a:t>met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stoot </a:t>
                </a:r>
                <a:r>
                  <a:rPr lang="nl-NL" i="1" dirty="0"/>
                  <a:t>S</a:t>
                </a:r>
                <a:r>
                  <a:rPr lang="nl-NL" dirty="0"/>
                  <a:t> = </a:t>
                </a:r>
                <a:r>
                  <a:rPr lang="nl-NL" i="1" dirty="0"/>
                  <a:t>F</a:t>
                </a:r>
                <a:r>
                  <a:rPr lang="nl-NL" dirty="0"/>
                  <a:t> </a:t>
                </a:r>
                <a:r>
                  <a:rPr lang="nl-NL" dirty="0">
                    <a:sym typeface="Symbol" panose="05050102010706020507" pitchFamily="18" charset="2"/>
                  </a:rPr>
                  <a:t></a:t>
                </a:r>
                <a:r>
                  <a:rPr lang="nl-NL" dirty="0"/>
                  <a:t> </a:t>
                </a:r>
                <a:r>
                  <a:rPr lang="nl-NL" dirty="0">
                    <a:sym typeface="Symbol" panose="05050102010706020507" pitchFamily="18" charset="2"/>
                  </a:rPr>
                  <a:t></a:t>
                </a:r>
                <a:r>
                  <a:rPr lang="nl-NL" i="1" dirty="0">
                    <a:sym typeface="Symbol" panose="05050102010706020507" pitchFamily="18" charset="2"/>
                  </a:rPr>
                  <a:t>t</a:t>
                </a:r>
                <a:r>
                  <a:rPr lang="nl-NL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impuls </a:t>
                </a:r>
                <a:r>
                  <a:rPr lang="nl-NL" i="1" dirty="0"/>
                  <a:t>p</a:t>
                </a:r>
                <a:r>
                  <a:rPr lang="nl-NL" dirty="0"/>
                  <a:t> = </a:t>
                </a:r>
                <a:r>
                  <a:rPr lang="nl-NL" i="1" dirty="0"/>
                  <a:t>m </a:t>
                </a:r>
                <a:r>
                  <a:rPr lang="nl-NL" i="1" dirty="0">
                    <a:sym typeface="Symbol" panose="05050102010706020507" pitchFamily="18" charset="2"/>
                  </a:rPr>
                  <a:t> </a:t>
                </a:r>
                <a:r>
                  <a:rPr lang="nl-NL" i="1" dirty="0" smtClean="0">
                    <a:sym typeface="Symbol" panose="05050102010706020507" pitchFamily="18" charset="2"/>
                  </a:rPr>
                  <a:t>v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>
                    <a:sym typeface="Symbol" panose="05050102010706020507" pitchFamily="18" charset="2"/>
                  </a:rPr>
                  <a:t>stoot is de verandering van de impuls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091349-E2FF-496B-A698-D9DD81FC1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31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C8E72D-18A4-4AB6-89AD-15F03A3C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rmAutofit/>
          </a:bodyPr>
          <a:lstStyle/>
          <a:p>
            <a:r>
              <a:rPr lang="nl-NL" dirty="0"/>
              <a:t>Botsingen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3CEB72F-79B3-4E04-A6E5-475A9A55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0317"/>
            <a:ext cx="5702424" cy="4983832"/>
          </a:xfrm>
        </p:spPr>
        <p:txBody>
          <a:bodyPr/>
          <a:lstStyle/>
          <a:p>
            <a:r>
              <a:rPr lang="nl-NL" dirty="0"/>
              <a:t>Als 2 voorwerpen botsen dan oefenen ze een kracht op elkaar uit</a:t>
            </a:r>
          </a:p>
          <a:p>
            <a:r>
              <a:rPr lang="nl-NL" dirty="0"/>
              <a:t>Volgens de 3</a:t>
            </a:r>
            <a:r>
              <a:rPr lang="nl-NL" baseline="30000" dirty="0"/>
              <a:t>de</a:t>
            </a:r>
            <a:r>
              <a:rPr lang="nl-NL" dirty="0"/>
              <a:t> wet van Newton zijn deze krachten even groot, maar tegengesteld</a:t>
            </a:r>
          </a:p>
          <a:p>
            <a:r>
              <a:rPr lang="nl-NL" dirty="0"/>
              <a:t>De stoten </a:t>
            </a:r>
            <a:r>
              <a:rPr lang="nl-NL" i="1" dirty="0"/>
              <a:t>S</a:t>
            </a:r>
            <a:r>
              <a:rPr lang="nl-NL" dirty="0"/>
              <a:t> zijn dus ook even groot en tegengesteld</a:t>
            </a:r>
          </a:p>
          <a:p>
            <a:r>
              <a:rPr lang="nl-NL" dirty="0"/>
              <a:t>De impulsveranderingen zijn dus ook even groot en tegengesteld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A41F2EDE-0E49-4748-ABEF-8B441DA1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700808"/>
            <a:ext cx="4680520" cy="30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22D1D2-FB76-4690-B6C5-26082E68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van behoud van impuls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B991400-1F1F-49C3-AA83-F5A052E4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990456" cy="4389120"/>
          </a:xfrm>
        </p:spPr>
        <p:txBody>
          <a:bodyPr/>
          <a:lstStyle/>
          <a:p>
            <a:r>
              <a:rPr lang="nl-NL" dirty="0"/>
              <a:t>Wat het ene voorwerp aan impuls wint, verliest het andere voorwerp</a:t>
            </a:r>
          </a:p>
          <a:p>
            <a:endParaRPr lang="nl-NL" dirty="0"/>
          </a:p>
          <a:p>
            <a:r>
              <a:rPr lang="nl-NL" dirty="0"/>
              <a:t>(</a:t>
            </a:r>
            <a:r>
              <a:rPr lang="nl-NL" i="1" dirty="0" err="1"/>
              <a:t>p</a:t>
            </a:r>
            <a:r>
              <a:rPr lang="nl-NL" baseline="-25000" dirty="0" err="1"/>
              <a:t>A</a:t>
            </a:r>
            <a:r>
              <a:rPr lang="nl-NL" dirty="0"/>
              <a:t> + </a:t>
            </a:r>
            <a:r>
              <a:rPr lang="nl-NL" i="1" dirty="0" err="1"/>
              <a:t>p</a:t>
            </a:r>
            <a:r>
              <a:rPr lang="nl-NL" baseline="-25000" dirty="0" err="1"/>
              <a:t>B</a:t>
            </a:r>
            <a:r>
              <a:rPr lang="nl-NL" dirty="0"/>
              <a:t>)</a:t>
            </a:r>
            <a:r>
              <a:rPr lang="nl-NL" baseline="-25000" dirty="0"/>
              <a:t>voor</a:t>
            </a:r>
            <a:r>
              <a:rPr lang="nl-NL" dirty="0"/>
              <a:t> = (</a:t>
            </a:r>
            <a:r>
              <a:rPr lang="nl-NL" i="1" dirty="0" err="1"/>
              <a:t>p</a:t>
            </a:r>
            <a:r>
              <a:rPr lang="nl-NL" baseline="-25000" dirty="0" err="1"/>
              <a:t>A</a:t>
            </a:r>
            <a:r>
              <a:rPr lang="nl-NL" dirty="0"/>
              <a:t> + </a:t>
            </a:r>
            <a:r>
              <a:rPr lang="nl-NL" i="1" dirty="0" err="1" smtClean="0"/>
              <a:t>p</a:t>
            </a:r>
            <a:r>
              <a:rPr lang="nl-NL" baseline="-25000" dirty="0" err="1" smtClean="0"/>
              <a:t>B</a:t>
            </a:r>
            <a:r>
              <a:rPr lang="nl-NL" dirty="0" smtClean="0"/>
              <a:t>)</a:t>
            </a:r>
            <a:r>
              <a:rPr lang="nl-NL" baseline="-25000" dirty="0" smtClean="0"/>
              <a:t>na</a:t>
            </a:r>
          </a:p>
          <a:p>
            <a:endParaRPr lang="nl-NL" baseline="-25000" dirty="0"/>
          </a:p>
          <a:p>
            <a:r>
              <a:rPr lang="nl-NL" dirty="0" smtClean="0"/>
              <a:t>tijdens een botsing blijft de totale impuls behouden</a:t>
            </a:r>
            <a:endParaRPr lang="nl-NL" dirty="0"/>
          </a:p>
          <a:p>
            <a:endParaRPr lang="nl-NL" baseline="-25000" dirty="0"/>
          </a:p>
          <a:p>
            <a:r>
              <a:rPr lang="nl-NL" dirty="0"/>
              <a:t>geldt alleen als er geen externe krachten 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FC4C2D14-3CDA-4695-AF55-34368FA6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276872"/>
            <a:ext cx="4680520" cy="30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botsingen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393" y="1852168"/>
            <a:ext cx="6962799" cy="4389120"/>
          </a:xfrm>
        </p:spPr>
        <p:txBody>
          <a:bodyPr/>
          <a:lstStyle/>
          <a:p>
            <a:r>
              <a:rPr lang="nl-NL" dirty="0" smtClean="0"/>
              <a:t>Volkomen veerkrachtige botsing</a:t>
            </a:r>
          </a:p>
          <a:p>
            <a:pPr lvl="1"/>
            <a:r>
              <a:rPr lang="nl-NL" dirty="0" smtClean="0"/>
              <a:t>tijdens de botsing gaat geen energie verloren</a:t>
            </a:r>
          </a:p>
          <a:p>
            <a:r>
              <a:rPr lang="nl-NL" dirty="0" smtClean="0"/>
              <a:t>Volledig onveerkrachtige botsing</a:t>
            </a:r>
          </a:p>
          <a:p>
            <a:pPr lvl="1"/>
            <a:r>
              <a:rPr lang="nl-NL" dirty="0" smtClean="0"/>
              <a:t>na de botsing gaan de twee delen als één voorwerp verder</a:t>
            </a:r>
          </a:p>
          <a:p>
            <a:pPr marL="268288" indent="-241300"/>
            <a:r>
              <a:rPr lang="nl-NL" dirty="0" smtClean="0"/>
              <a:t>Dingen die uit elkaar vliegen</a:t>
            </a:r>
          </a:p>
          <a:p>
            <a:pPr marL="634048" lvl="1" indent="-241300"/>
            <a:r>
              <a:rPr lang="nl-NL" dirty="0" smtClean="0"/>
              <a:t>kogel die uit een geweer komt</a:t>
            </a:r>
          </a:p>
          <a:p>
            <a:pPr marL="268288" indent="-241300"/>
            <a:r>
              <a:rPr lang="nl-NL" dirty="0" smtClean="0"/>
              <a:t>Ander gevallen</a:t>
            </a:r>
          </a:p>
          <a:p>
            <a:pPr marL="634048" lvl="1" indent="-241300"/>
            <a:r>
              <a:rPr lang="nl-NL" dirty="0" smtClean="0"/>
              <a:t>niet uit te rekenen zonder extra informatie</a:t>
            </a:r>
            <a:endParaRPr lang="nl-NL" dirty="0"/>
          </a:p>
        </p:txBody>
      </p:sp>
      <p:pic>
        <p:nvPicPr>
          <p:cNvPr id="3074" name="Picture 2" descr="Afbeeldingsresultaat voor natuurkunde botsing pijl blok h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86" y="2558696"/>
            <a:ext cx="2521548" cy="17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90" y="717296"/>
            <a:ext cx="2051993" cy="13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48868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biljart bal (</a:t>
            </a:r>
            <a:r>
              <a:rPr lang="nl-NL" i="1" dirty="0" smtClean="0"/>
              <a:t>m</a:t>
            </a:r>
            <a:r>
              <a:rPr lang="nl-NL" i="1" baseline="-25000" dirty="0" smtClean="0"/>
              <a:t>1</a:t>
            </a:r>
            <a:r>
              <a:rPr lang="nl-NL" dirty="0" smtClean="0"/>
              <a:t> </a:t>
            </a:r>
            <a:r>
              <a:rPr lang="nl-NL" dirty="0" smtClean="0"/>
              <a:t>= 200 g; </a:t>
            </a:r>
            <a:r>
              <a:rPr lang="nl-NL" i="1" dirty="0" smtClean="0"/>
              <a:t>u</a:t>
            </a:r>
            <a:r>
              <a:rPr lang="nl-NL" dirty="0" smtClean="0"/>
              <a:t> = 1 m/s) botst centraal op een stilstaande bal (</a:t>
            </a:r>
            <a:r>
              <a:rPr lang="nl-NL" i="1" dirty="0" smtClean="0"/>
              <a:t>m</a:t>
            </a:r>
            <a:r>
              <a:rPr lang="nl-NL" i="1" baseline="-25000" dirty="0" smtClean="0"/>
              <a:t>2</a:t>
            </a:r>
            <a:r>
              <a:rPr lang="nl-NL" dirty="0" smtClean="0"/>
              <a:t> </a:t>
            </a:r>
            <a:r>
              <a:rPr lang="nl-NL" dirty="0" smtClean="0"/>
              <a:t>= 200 g).</a:t>
            </a:r>
          </a:p>
          <a:p>
            <a:r>
              <a:rPr lang="nl-NL" dirty="0" smtClean="0"/>
              <a:t>Bereken de snelheden (</a:t>
            </a:r>
            <a:r>
              <a:rPr lang="nl-NL" i="1" dirty="0" smtClean="0"/>
              <a:t>v</a:t>
            </a:r>
            <a:r>
              <a:rPr lang="nl-NL" baseline="-25000" dirty="0" smtClean="0"/>
              <a:t>1</a:t>
            </a:r>
            <a:r>
              <a:rPr lang="nl-NL" dirty="0" smtClean="0"/>
              <a:t> en </a:t>
            </a:r>
            <a:r>
              <a:rPr lang="nl-NL" i="1" dirty="0" smtClean="0"/>
              <a:t>v</a:t>
            </a:r>
            <a:r>
              <a:rPr lang="nl-NL" baseline="-25000" dirty="0" smtClean="0"/>
              <a:t>2</a:t>
            </a:r>
            <a:r>
              <a:rPr lang="nl-NL" dirty="0" smtClean="0"/>
              <a:t>) van de ballen na de botsing</a:t>
            </a:r>
          </a:p>
          <a:p>
            <a:endParaRPr lang="nl-NL" dirty="0"/>
          </a:p>
          <a:p>
            <a:r>
              <a:rPr lang="nl-NL" dirty="0" smtClean="0"/>
              <a:t>oplossing:</a:t>
            </a:r>
          </a:p>
          <a:p>
            <a:pPr lvl="1"/>
            <a:r>
              <a:rPr lang="nl-NL" dirty="0" smtClean="0"/>
              <a:t>behoud van impuls: </a:t>
            </a:r>
            <a:r>
              <a:rPr lang="nl-NL" i="1" strike="sngStrike" dirty="0" smtClean="0"/>
              <a:t>m</a:t>
            </a:r>
            <a:r>
              <a:rPr lang="nl-NL" i="1" dirty="0" smtClean="0"/>
              <a:t> </a:t>
            </a:r>
            <a:r>
              <a:rPr lang="nl-NL" dirty="0" smtClean="0">
                <a:sym typeface="Symbol" panose="05050102010706020507" pitchFamily="18" charset="2"/>
              </a:rPr>
              <a:t> </a:t>
            </a:r>
            <a:r>
              <a:rPr lang="nl-NL" i="1" dirty="0" smtClean="0">
                <a:sym typeface="Symbol" panose="05050102010706020507" pitchFamily="18" charset="2"/>
              </a:rPr>
              <a:t>u</a:t>
            </a:r>
            <a:r>
              <a:rPr lang="nl-NL" dirty="0" smtClean="0">
                <a:sym typeface="Symbol" panose="05050102010706020507" pitchFamily="18" charset="2"/>
              </a:rPr>
              <a:t> + 0 = </a:t>
            </a:r>
            <a:r>
              <a:rPr lang="nl-NL" i="1" strike="sngStrike" dirty="0" smtClean="0">
                <a:sym typeface="Symbol" panose="05050102010706020507" pitchFamily="18" charset="2"/>
              </a:rPr>
              <a:t>m</a:t>
            </a:r>
            <a:r>
              <a:rPr lang="nl-NL" dirty="0">
                <a:sym typeface="Symbol" panose="05050102010706020507" pitchFamily="18" charset="2"/>
              </a:rPr>
              <a:t> 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+ </a:t>
            </a:r>
            <a:r>
              <a:rPr lang="nl-NL" i="1" strike="sngStrike" dirty="0" smtClean="0">
                <a:sym typeface="Symbol" panose="05050102010706020507" pitchFamily="18" charset="2"/>
              </a:rPr>
              <a:t>m</a:t>
            </a:r>
            <a:r>
              <a:rPr lang="nl-NL" dirty="0">
                <a:sym typeface="Symbol" panose="05050102010706020507" pitchFamily="18" charset="2"/>
              </a:rPr>
              <a:t> 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        </a:t>
            </a:r>
            <a:r>
              <a:rPr lang="nl-NL" dirty="0" smtClean="0">
                <a:sym typeface="Symbol" panose="05050102010706020507" pitchFamily="18" charset="2"/>
              </a:rPr>
              <a:t>            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>
                <a:sym typeface="Symbol" panose="05050102010706020507" pitchFamily="18" charset="2"/>
              </a:rPr>
              <a:t>        </a:t>
            </a:r>
            <a:r>
              <a:rPr lang="nl-NL" i="1" dirty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=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+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</a:p>
          <a:p>
            <a:pPr lvl="1"/>
            <a:r>
              <a:rPr lang="nl-NL" dirty="0" smtClean="0">
                <a:sym typeface="Symbol" panose="05050102010706020507" pitchFamily="18" charset="2"/>
              </a:rPr>
              <a:t>behoud van energie:  </a:t>
            </a:r>
            <a:r>
              <a:rPr lang="nl-NL" strike="sngStrike" dirty="0" smtClean="0">
                <a:sym typeface="Symbol" panose="05050102010706020507" pitchFamily="18" charset="2"/>
              </a:rPr>
              <a:t>½ </a:t>
            </a:r>
            <a:r>
              <a:rPr lang="nl-NL" i="1" strike="sngStrike" dirty="0"/>
              <a:t>m</a:t>
            </a:r>
            <a:r>
              <a:rPr lang="nl-NL" i="1" dirty="0"/>
              <a:t> </a:t>
            </a:r>
            <a:r>
              <a:rPr lang="nl-NL" dirty="0">
                <a:sym typeface="Symbol" panose="05050102010706020507" pitchFamily="18" charset="2"/>
              </a:rPr>
              <a:t> </a:t>
            </a:r>
            <a:r>
              <a:rPr lang="nl-NL" i="1" dirty="0" smtClean="0">
                <a:sym typeface="Symbol" panose="05050102010706020507" pitchFamily="18" charset="2"/>
              </a:rPr>
              <a:t>u</a:t>
            </a:r>
            <a:r>
              <a:rPr lang="nl-NL" i="1" baseline="30000" dirty="0" smtClean="0">
                <a:sym typeface="Symbol" panose="05050102010706020507" pitchFamily="18" charset="2"/>
              </a:rPr>
              <a:t>2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+ 0 = </a:t>
            </a:r>
            <a:r>
              <a:rPr lang="nl-NL" strike="sngStrike" dirty="0" smtClean="0">
                <a:sym typeface="Symbol" panose="05050102010706020507" pitchFamily="18" charset="2"/>
              </a:rPr>
              <a:t>½ </a:t>
            </a:r>
            <a:r>
              <a:rPr lang="nl-NL" i="1" strike="sngStrike" dirty="0" smtClean="0">
                <a:sym typeface="Symbol" panose="05050102010706020507" pitchFamily="18" charset="2"/>
              </a:rPr>
              <a:t>m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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baseline="30000" dirty="0" smtClean="0">
                <a:sym typeface="Symbol" panose="05050102010706020507" pitchFamily="18" charset="2"/>
              </a:rPr>
              <a:t>2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+ </a:t>
            </a:r>
            <a:r>
              <a:rPr lang="nl-NL" strike="sngStrike" dirty="0" smtClean="0">
                <a:sym typeface="Symbol" panose="05050102010706020507" pitchFamily="18" charset="2"/>
              </a:rPr>
              <a:t>½ </a:t>
            </a:r>
            <a:r>
              <a:rPr lang="nl-NL" i="1" strike="sngStrike" dirty="0" smtClean="0">
                <a:sym typeface="Symbol" panose="05050102010706020507" pitchFamily="18" charset="2"/>
              </a:rPr>
              <a:t>m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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  <a:r>
              <a:rPr lang="nl-NL" baseline="30000" dirty="0" smtClean="0">
                <a:sym typeface="Symbol" panose="05050102010706020507" pitchFamily="18" charset="2"/>
              </a:rPr>
              <a:t>2  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baseline="30000" dirty="0" smtClean="0">
                <a:sym typeface="Symbol" panose="05050102010706020507" pitchFamily="18" charset="2"/>
              </a:rPr>
              <a:t>  </a:t>
            </a:r>
            <a:r>
              <a:rPr lang="nl-NL" dirty="0" smtClean="0">
                <a:sym typeface="Symbol" panose="05050102010706020507" pitchFamily="18" charset="2"/>
              </a:rPr>
              <a:t>   </a:t>
            </a:r>
            <a:r>
              <a:rPr lang="nl-NL" i="1" dirty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=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baseline="30000" dirty="0" smtClean="0">
                <a:sym typeface="Symbol" panose="05050102010706020507" pitchFamily="18" charset="2"/>
              </a:rPr>
              <a:t>2</a:t>
            </a:r>
            <a:r>
              <a:rPr lang="nl-NL" dirty="0" smtClean="0"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+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  <a:r>
              <a:rPr lang="nl-NL" baseline="30000" dirty="0" smtClean="0">
                <a:sym typeface="Symbol" panose="05050102010706020507" pitchFamily="18" charset="2"/>
              </a:rPr>
              <a:t>2</a:t>
            </a:r>
            <a:endParaRPr lang="nl-NL" baseline="30000" dirty="0">
              <a:sym typeface="Symbol" panose="05050102010706020507" pitchFamily="18" charset="2"/>
            </a:endParaRPr>
          </a:p>
          <a:p>
            <a:pPr lvl="1"/>
            <a:r>
              <a:rPr lang="nl-NL" dirty="0" smtClean="0">
                <a:sym typeface="Symbol" panose="05050102010706020507" pitchFamily="18" charset="2"/>
              </a:rPr>
              <a:t>substitueer: 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= 1 –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</a:p>
          <a:p>
            <a:pPr lvl="1"/>
            <a:r>
              <a:rPr lang="nl-NL" dirty="0" smtClean="0">
                <a:sym typeface="Symbol" panose="05050102010706020507" pitchFamily="18" charset="2"/>
              </a:rPr>
              <a:t>uiteindelijk: 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= 0 en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  <a:r>
              <a:rPr lang="nl-NL" dirty="0" smtClean="0">
                <a:sym typeface="Symbol" panose="05050102010706020507" pitchFamily="18" charset="2"/>
              </a:rPr>
              <a:t> = 1  m/s   of   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1</a:t>
            </a:r>
            <a:r>
              <a:rPr lang="nl-NL" dirty="0" smtClean="0">
                <a:sym typeface="Symbol" panose="05050102010706020507" pitchFamily="18" charset="2"/>
              </a:rPr>
              <a:t> = 1 m/s en  </a:t>
            </a:r>
            <a:r>
              <a:rPr lang="nl-NL" i="1" dirty="0" smtClean="0">
                <a:sym typeface="Symbol" panose="05050102010706020507" pitchFamily="18" charset="2"/>
              </a:rPr>
              <a:t>v</a:t>
            </a:r>
            <a:r>
              <a:rPr lang="nl-NL" baseline="-25000" dirty="0" smtClean="0">
                <a:sym typeface="Symbol" panose="05050102010706020507" pitchFamily="18" charset="2"/>
              </a:rPr>
              <a:t>2</a:t>
            </a:r>
            <a:r>
              <a:rPr lang="nl-NL" dirty="0" smtClean="0">
                <a:sym typeface="Symbol" panose="05050102010706020507" pitchFamily="18" charset="2"/>
              </a:rPr>
              <a:t> = 0</a:t>
            </a:r>
            <a:endParaRPr lang="nl-NL" dirty="0">
              <a:sym typeface="Symbol" panose="05050102010706020507" pitchFamily="18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2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414392" cy="4389120"/>
          </a:xfrm>
        </p:spPr>
        <p:txBody>
          <a:bodyPr/>
          <a:lstStyle/>
          <a:p>
            <a:r>
              <a:rPr lang="nl-NL" dirty="0" smtClean="0"/>
              <a:t>Een blokhout (950 g) hangt aan een 1,0 m lang touw. Het blok wordt getroffen door een pijl (50 g; snelheid 50 m/s). De pijl blijft in het blok steken.</a:t>
            </a:r>
          </a:p>
          <a:p>
            <a:r>
              <a:rPr lang="nl-NL" dirty="0" smtClean="0"/>
              <a:t>Bereken de maximale hoek van het touw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556792"/>
            <a:ext cx="46747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6854552" cy="4389120"/>
          </a:xfrm>
        </p:spPr>
        <p:txBody>
          <a:bodyPr/>
          <a:lstStyle/>
          <a:p>
            <a:r>
              <a:rPr lang="nl-NL" dirty="0" err="1" smtClean="0"/>
              <a:t>cos</a:t>
            </a:r>
            <a:r>
              <a:rPr lang="nl-NL" dirty="0" smtClean="0"/>
              <a:t> </a:t>
            </a:r>
            <a:r>
              <a:rPr lang="el-GR" dirty="0" smtClean="0"/>
              <a:t>α</a:t>
            </a:r>
            <a:r>
              <a:rPr lang="nl-NL" dirty="0" smtClean="0"/>
              <a:t> = </a:t>
            </a:r>
            <a:r>
              <a:rPr lang="nl-NL" i="1" dirty="0" smtClean="0"/>
              <a:t>x / l = x / 1 = x</a:t>
            </a:r>
          </a:p>
          <a:p>
            <a:r>
              <a:rPr lang="nl-NL" i="1" dirty="0" smtClean="0"/>
              <a:t>x = l – h = 1 – h</a:t>
            </a:r>
          </a:p>
          <a:p>
            <a:r>
              <a:rPr lang="nl-NL" i="1" dirty="0" smtClean="0"/>
              <a:t>E</a:t>
            </a:r>
            <a:r>
              <a:rPr lang="nl-NL" baseline="-25000" dirty="0" smtClean="0"/>
              <a:t>k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err="1" smtClean="0">
                <a:sym typeface="Wingdings" panose="05000000000000000000" pitchFamily="2" charset="2"/>
              </a:rPr>
              <a:t>E</a:t>
            </a:r>
            <a:r>
              <a:rPr lang="nl-NL" baseline="-25000" dirty="0" err="1" smtClean="0">
                <a:sym typeface="Wingdings" panose="05000000000000000000" pitchFamily="2" charset="2"/>
              </a:rPr>
              <a:t>z</a:t>
            </a:r>
            <a:r>
              <a:rPr lang="nl-NL" dirty="0" smtClean="0">
                <a:sym typeface="Wingdings" panose="05000000000000000000" pitchFamily="2" charset="2"/>
              </a:rPr>
              <a:t>    ½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r>
              <a:rPr lang="nl-NL" i="1" strike="sngStrike" dirty="0" smtClean="0">
                <a:sym typeface="Wingdings" panose="05000000000000000000" pitchFamily="2" charset="2"/>
              </a:rPr>
              <a:t>m</a:t>
            </a:r>
            <a:r>
              <a:rPr lang="nl-NL" i="1" dirty="0" smtClean="0">
                <a:sym typeface="Wingdings" panose="05000000000000000000" pitchFamily="2" charset="2"/>
              </a:rPr>
              <a:t>v</a:t>
            </a:r>
            <a:r>
              <a:rPr lang="nl-NL" baseline="30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strike="sngStrike" dirty="0" err="1" smtClean="0">
                <a:sym typeface="Wingdings" panose="05000000000000000000" pitchFamily="2" charset="2"/>
              </a:rPr>
              <a:t>m</a:t>
            </a:r>
            <a:r>
              <a:rPr lang="nl-NL" i="1" dirty="0" err="1" smtClean="0">
                <a:sym typeface="Wingdings" panose="05000000000000000000" pitchFamily="2" charset="2"/>
              </a:rPr>
              <a:t>gh</a:t>
            </a:r>
            <a:endParaRPr lang="nl-NL" i="1" dirty="0" smtClean="0">
              <a:sym typeface="Wingdings" panose="05000000000000000000" pitchFamily="2" charset="2"/>
            </a:endParaRPr>
          </a:p>
          <a:p>
            <a:r>
              <a:rPr lang="nl-NL" i="1" dirty="0" err="1" smtClean="0"/>
              <a:t>p</a:t>
            </a:r>
            <a:r>
              <a:rPr lang="nl-NL" baseline="-25000" dirty="0" err="1" smtClean="0"/>
              <a:t>voor</a:t>
            </a:r>
            <a:r>
              <a:rPr lang="nl-NL" dirty="0" smtClean="0"/>
              <a:t> = </a:t>
            </a:r>
            <a:r>
              <a:rPr lang="nl-NL" i="1" dirty="0" err="1" smtClean="0"/>
              <a:t>p</a:t>
            </a:r>
            <a:r>
              <a:rPr lang="nl-NL" baseline="-25000" dirty="0" err="1" smtClean="0"/>
              <a:t>na</a:t>
            </a:r>
            <a:r>
              <a:rPr lang="nl-NL" dirty="0" smtClean="0"/>
              <a:t>        </a:t>
            </a:r>
            <a:r>
              <a:rPr lang="nl-NL" i="1" dirty="0" err="1" smtClean="0"/>
              <a:t>m</a:t>
            </a:r>
            <a:r>
              <a:rPr lang="nl-NL" baseline="-25000" dirty="0" err="1" smtClean="0"/>
              <a:t>pijl</a:t>
            </a:r>
            <a:r>
              <a:rPr lang="nl-NL" dirty="0" smtClean="0"/>
              <a:t> </a:t>
            </a:r>
            <a:r>
              <a:rPr lang="nl-NL" i="1" dirty="0" err="1" smtClean="0"/>
              <a:t>v</a:t>
            </a:r>
            <a:r>
              <a:rPr lang="nl-NL" baseline="-25000" dirty="0" err="1" smtClean="0"/>
              <a:t>pijl</a:t>
            </a:r>
            <a:r>
              <a:rPr lang="nl-NL" dirty="0" smtClean="0"/>
              <a:t> + 0 = </a:t>
            </a:r>
            <a:r>
              <a:rPr lang="nl-NL" i="1" dirty="0" err="1" smtClean="0"/>
              <a:t>m</a:t>
            </a:r>
            <a:r>
              <a:rPr lang="nl-NL" baseline="-25000" dirty="0" err="1" smtClean="0"/>
              <a:t>tot</a:t>
            </a:r>
            <a:r>
              <a:rPr lang="nl-NL" dirty="0" smtClean="0"/>
              <a:t> </a:t>
            </a:r>
            <a:r>
              <a:rPr lang="nl-NL" i="1" dirty="0" smtClean="0"/>
              <a:t>v</a:t>
            </a:r>
          </a:p>
          <a:p>
            <a:r>
              <a:rPr lang="nl-NL" dirty="0" smtClean="0"/>
              <a:t>50 x 50 = (50+950) </a:t>
            </a:r>
            <a:r>
              <a:rPr lang="nl-NL" i="1" dirty="0" smtClean="0"/>
              <a:t>v</a:t>
            </a:r>
            <a:r>
              <a:rPr lang="nl-NL" dirty="0" smtClean="0"/>
              <a:t> 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r>
              <a:rPr lang="nl-NL" i="1" dirty="0" smtClean="0">
                <a:sym typeface="Wingdings" panose="05000000000000000000" pitchFamily="2" charset="2"/>
              </a:rPr>
              <a:t>v</a:t>
            </a:r>
            <a:r>
              <a:rPr lang="nl-NL" dirty="0" smtClean="0">
                <a:sym typeface="Wingdings" panose="05000000000000000000" pitchFamily="2" charset="2"/>
              </a:rPr>
              <a:t> = 2,5 m/s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½ 2,5</a:t>
            </a:r>
            <a:r>
              <a:rPr lang="nl-NL" baseline="30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 = 9,81 </a:t>
            </a:r>
            <a:r>
              <a:rPr lang="nl-NL" i="1" dirty="0" smtClean="0">
                <a:sym typeface="Wingdings" panose="05000000000000000000" pitchFamily="2" charset="2"/>
              </a:rPr>
              <a:t>h</a:t>
            </a:r>
            <a:r>
              <a:rPr lang="nl-NL" dirty="0" smtClean="0">
                <a:sym typeface="Wingdings" panose="05000000000000000000" pitchFamily="2" charset="2"/>
              </a:rPr>
              <a:t>   </a:t>
            </a:r>
            <a:r>
              <a:rPr lang="nl-NL" i="1" dirty="0" smtClean="0">
                <a:sym typeface="Wingdings" panose="05000000000000000000" pitchFamily="2" charset="2"/>
              </a:rPr>
              <a:t>h</a:t>
            </a:r>
            <a:r>
              <a:rPr lang="nl-NL" dirty="0" smtClean="0">
                <a:sym typeface="Wingdings" panose="05000000000000000000" pitchFamily="2" charset="2"/>
              </a:rPr>
              <a:t> = 0,32 m</a:t>
            </a:r>
          </a:p>
          <a:p>
            <a:r>
              <a:rPr lang="nl-NL" i="1" dirty="0" smtClean="0">
                <a:sym typeface="Wingdings" panose="05000000000000000000" pitchFamily="2" charset="2"/>
              </a:rPr>
              <a:t>x</a:t>
            </a:r>
            <a:r>
              <a:rPr lang="nl-NL" dirty="0" smtClean="0">
                <a:sym typeface="Wingdings" panose="05000000000000000000" pitchFamily="2" charset="2"/>
              </a:rPr>
              <a:t> = 1 -0,32 = 0,68 m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nl-NL" dirty="0" smtClean="0">
                <a:sym typeface="Wingdings" panose="05000000000000000000" pitchFamily="2" charset="2"/>
              </a:rPr>
              <a:t> = cos</a:t>
            </a:r>
            <a:r>
              <a:rPr lang="nl-NL" baseline="30000" dirty="0" smtClean="0">
                <a:sym typeface="Wingdings" panose="05000000000000000000" pitchFamily="2" charset="2"/>
              </a:rPr>
              <a:t>-1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x</a:t>
            </a:r>
            <a:r>
              <a:rPr lang="nl-NL" dirty="0" smtClean="0">
                <a:sym typeface="Wingdings" panose="05000000000000000000" pitchFamily="2" charset="2"/>
              </a:rPr>
              <a:t> = 47</a:t>
            </a:r>
            <a:r>
              <a:rPr lang="nl-NL" baseline="30000" dirty="0" smtClean="0">
                <a:sym typeface="Wingdings" panose="05000000000000000000" pitchFamily="2" charset="2"/>
              </a:rPr>
              <a:t>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935480"/>
            <a:ext cx="3908419" cy="36724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469155" y="32443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x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9778401" y="3244334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104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Andere behoudswetten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Natuurkunde</a:t>
            </a:r>
          </a:p>
          <a:p>
            <a:pPr lvl="1"/>
            <a:r>
              <a:rPr lang="nl-NL" dirty="0" smtClean="0"/>
              <a:t>wet van behoud van energie</a:t>
            </a:r>
          </a:p>
          <a:p>
            <a:pPr lvl="1"/>
            <a:r>
              <a:rPr lang="nl-NL" dirty="0" smtClean="0"/>
              <a:t>wet van behoud van lading (kernreacties)</a:t>
            </a:r>
          </a:p>
          <a:p>
            <a:pPr lvl="1"/>
            <a:r>
              <a:rPr lang="nl-NL" dirty="0" smtClean="0"/>
              <a:t>wet van behoud van het aantal nucleonen (kernreacties)</a:t>
            </a:r>
          </a:p>
          <a:p>
            <a:pPr lvl="1"/>
            <a:r>
              <a:rPr lang="nl-NL" dirty="0" smtClean="0"/>
              <a:t>wet van behoud van massa</a:t>
            </a:r>
          </a:p>
          <a:p>
            <a:endParaRPr lang="nl-NL" dirty="0"/>
          </a:p>
          <a:p>
            <a:r>
              <a:rPr lang="nl-NL" dirty="0" smtClean="0"/>
              <a:t>Scheikunde</a:t>
            </a:r>
          </a:p>
          <a:p>
            <a:pPr lvl="1"/>
            <a:r>
              <a:rPr lang="nl-NL" dirty="0" smtClean="0"/>
              <a:t>wet van het behoud van het aantal atomen van één soort (reactie vergelijkingen)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7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D67B802-DC07-4B95-A826-82F3DA25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/>
          <a:lstStyle/>
          <a:p>
            <a:r>
              <a:rPr lang="nl-NL" dirty="0"/>
              <a:t>Afgeleide en helling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350BA618-76E0-4C8C-BFA6-D181607B61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5342384" cy="4767808"/>
              </a:xfrm>
            </p:spPr>
            <p:txBody>
              <a:bodyPr/>
              <a:lstStyle/>
              <a:p>
                <a:r>
                  <a:rPr lang="nl-NL" dirty="0"/>
                  <a:t>Voor de gemiddelde snelheid geldt: </a:t>
                </a: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De momentane snelheid kun je bepalen door de </a:t>
                </a:r>
                <a:r>
                  <a:rPr lang="nl-NL" dirty="0">
                    <a:sym typeface="Symbol" panose="05050102010706020507" pitchFamily="18" charset="2"/>
                  </a:rPr>
                  <a:t></a:t>
                </a:r>
                <a:r>
                  <a:rPr lang="nl-NL" i="1" dirty="0">
                    <a:sym typeface="Symbol" panose="05050102010706020507" pitchFamily="18" charset="2"/>
                  </a:rPr>
                  <a:t>t </a:t>
                </a:r>
                <a:r>
                  <a:rPr lang="nl-NL" dirty="0">
                    <a:sym typeface="Symbol" panose="05050102010706020507" pitchFamily="18" charset="2"/>
                  </a:rPr>
                  <a:t>steeds kleiner te maken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50BA618-76E0-4C8C-BFA6-D181607B61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5342384" cy="4767808"/>
              </a:xfrm>
              <a:blipFill>
                <a:blip r:embed="rId3"/>
                <a:stretch>
                  <a:fillRect l="-1370" t="-1022" r="-1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BC58626C-DAF0-4AF2-B285-E40E164C5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18285"/>
              </p:ext>
            </p:extLst>
          </p:nvPr>
        </p:nvGraphicFramePr>
        <p:xfrm>
          <a:off x="6312024" y="1772816"/>
          <a:ext cx="5115881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4" imgW="8186040" imgH="6455520" progId="CorelDraw.Graphic.19">
                  <p:embed/>
                </p:oleObj>
              </mc:Choice>
              <mc:Fallback>
                <p:oleObj name="CorelDRAW" r:id="rId4" imgW="8186040" imgH="645552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2024" y="1772816"/>
                        <a:ext cx="5115881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610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opdrachten: 43-47, 48ab, 49, 50, 52, 53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14.5 Samenhang bij 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Vormen van energie zijn:</a:t>
            </a:r>
            <a:endParaRPr lang="nl-NL" dirty="0"/>
          </a:p>
          <a:p>
            <a:pPr lvl="1"/>
            <a:r>
              <a:rPr lang="nl-NL" dirty="0" smtClean="0"/>
              <a:t>kinetische energie</a:t>
            </a:r>
          </a:p>
          <a:p>
            <a:pPr lvl="1"/>
            <a:r>
              <a:rPr lang="nl-NL" dirty="0" smtClean="0"/>
              <a:t>potentiele energie</a:t>
            </a:r>
          </a:p>
          <a:p>
            <a:pPr lvl="2"/>
            <a:r>
              <a:rPr lang="nl-NL" dirty="0" smtClean="0"/>
              <a:t>zwaarte-energie</a:t>
            </a:r>
          </a:p>
          <a:p>
            <a:pPr lvl="2"/>
            <a:r>
              <a:rPr lang="nl-NL" dirty="0" smtClean="0"/>
              <a:t>veer-energie</a:t>
            </a:r>
          </a:p>
          <a:p>
            <a:pPr lvl="2"/>
            <a:r>
              <a:rPr lang="nl-NL" dirty="0" smtClean="0"/>
              <a:t>…..</a:t>
            </a:r>
          </a:p>
          <a:p>
            <a:pPr lvl="1"/>
            <a:r>
              <a:rPr lang="nl-NL" dirty="0" smtClean="0"/>
              <a:t>warmte</a:t>
            </a:r>
          </a:p>
          <a:p>
            <a:endParaRPr lang="nl-NL" dirty="0"/>
          </a:p>
          <a:p>
            <a:r>
              <a:rPr lang="nl-NL" dirty="0" smtClean="0"/>
              <a:t>Bij elke vorm van potentiele energie hoort een kracht: zwaartekracht, veerkracht, wrijvingskracht, 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7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 van behoud van energie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Belangrijkste natuurkunde wet:</a:t>
                </a:r>
              </a:p>
              <a:p>
                <a:endParaRPr lang="nl-NL" dirty="0"/>
              </a:p>
              <a:p>
                <a:pPr lvl="1"/>
                <a:r>
                  <a:rPr lang="nl-NL" dirty="0" smtClean="0"/>
                  <a:t>De energie in een (energetische) gesloten systeem blijft behouden, verandert niet </a:t>
                </a:r>
                <a:r>
                  <a:rPr lang="nl-NL" i="1" dirty="0" smtClean="0"/>
                  <a:t>of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𝑣𝑜𝑜𝑟</m:t>
                            </m:r>
                          </m:sub>
                        </m:sSub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𝑛𝑎</m:t>
                            </m:r>
                          </m:sub>
                        </m:sSub>
                      </m:e>
                    </m:nary>
                  </m:oMath>
                </a14:m>
                <a:endParaRPr lang="nl-NL" dirty="0" smtClean="0"/>
              </a:p>
              <a:p>
                <a:pPr lvl="1"/>
                <a:r>
                  <a:rPr lang="nl-NL" dirty="0" smtClean="0"/>
                  <a:t>de vorm van de energie kan wel veranderen</a:t>
                </a:r>
              </a:p>
              <a:p>
                <a:pPr lvl="1"/>
                <a:endParaRPr lang="nl-NL" dirty="0"/>
              </a:p>
              <a:p>
                <a:r>
                  <a:rPr lang="nl-NL" dirty="0" smtClean="0"/>
                  <a:t>Gesloten systeem is niet letterlijk gesloten</a:t>
                </a:r>
              </a:p>
              <a:p>
                <a:pPr lvl="1"/>
                <a:r>
                  <a:rPr lang="nl-NL" dirty="0" smtClean="0"/>
                  <a:t>Het lokaal met de deuren en ramen dicht is geen gesloten systeem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250" r="-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734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gesloten systeem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Een niet gesloten systeem krijgt er energie bij </a:t>
                </a:r>
                <a:r>
                  <a:rPr lang="nl-NL" i="1" dirty="0" smtClean="0"/>
                  <a:t>of</a:t>
                </a:r>
                <a:r>
                  <a:rPr lang="nl-NL" dirty="0" smtClean="0"/>
                  <a:t> verliest energie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𝑣𝑜𝑜𝑟</m:t>
                            </m:r>
                          </m:sub>
                        </m:sSub>
                      </m:e>
                    </m:nary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𝑒𝑥𝑡𝑟𝑎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𝑛𝑎</m:t>
                            </m:r>
                          </m:sub>
                        </m:sSub>
                      </m:e>
                    </m:nary>
                  </m:oMath>
                </a14:m>
                <a:endParaRPr lang="nl-NL" dirty="0" smtClean="0"/>
              </a:p>
              <a:p>
                <a:pPr lvl="1"/>
                <a:endParaRPr lang="nl-NL" dirty="0"/>
              </a:p>
              <a:p>
                <a:pPr lvl="1"/>
                <a:r>
                  <a:rPr lang="nl-NL" i="1" dirty="0" err="1" smtClean="0"/>
                  <a:t>E</a:t>
                </a:r>
                <a:r>
                  <a:rPr lang="nl-NL" baseline="-25000" dirty="0" err="1" smtClean="0"/>
                  <a:t>extra</a:t>
                </a:r>
                <a:r>
                  <a:rPr lang="nl-NL" dirty="0" smtClean="0"/>
                  <a:t> is de arbeid </a:t>
                </a:r>
                <a:r>
                  <a:rPr lang="nl-NL" i="1" dirty="0" smtClean="0"/>
                  <a:t>W</a:t>
                </a:r>
                <a:r>
                  <a:rPr lang="nl-NL" dirty="0" smtClean="0"/>
                  <a:t> die door krachten buiten het systeem wordt geleverd</a:t>
                </a:r>
              </a:p>
              <a:p>
                <a:pPr lvl="1"/>
                <a:endParaRPr lang="nl-NL" dirty="0"/>
              </a:p>
              <a:p>
                <a:pPr lvl="1"/>
                <a:r>
                  <a:rPr lang="nl-NL" dirty="0" smtClean="0"/>
                  <a:t>Vaak wordt voor krachten binnen het systeem nu ook met arbeid gewerkt: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𝑣𝑜𝑜𝑟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 ∆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dirty="0" smtClean="0"/>
              </a:p>
              <a:p>
                <a:pPr lvl="1"/>
                <a:endParaRPr lang="nl-NL" dirty="0"/>
              </a:p>
              <a:p>
                <a:r>
                  <a:rPr lang="nl-NL" dirty="0" smtClean="0"/>
                  <a:t>De laatste formule geldt altijd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30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29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3115733"/>
            <a:ext cx="7780867" cy="3208868"/>
          </a:xfrm>
        </p:spPr>
        <p:txBody>
          <a:bodyPr/>
          <a:lstStyle/>
          <a:p>
            <a:r>
              <a:rPr lang="nl-NL" dirty="0" smtClean="0"/>
              <a:t>Waar hangt de arbeid vanaf als je een auto verplaatst?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De kracht </a:t>
            </a:r>
            <a:r>
              <a:rPr lang="nl-NL" i="1" dirty="0" smtClean="0"/>
              <a:t>F</a:t>
            </a:r>
            <a:r>
              <a:rPr lang="nl-NL" dirty="0" smtClean="0"/>
              <a:t> die je uitoefent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De afstand </a:t>
            </a:r>
            <a:r>
              <a:rPr lang="nl-NL" i="1" dirty="0" smtClean="0"/>
              <a:t>s </a:t>
            </a:r>
            <a:r>
              <a:rPr lang="nl-NL" dirty="0" smtClean="0"/>
              <a:t>waarover de auto verplaatst wordt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Arbeid = Kracht x afstand    </a:t>
            </a:r>
            <a:r>
              <a:rPr lang="nl-NL" dirty="0" smtClean="0">
                <a:sym typeface="Wingdings" panose="05000000000000000000" pitchFamily="2" charset="2"/>
              </a:rPr>
              <a:t>   </a:t>
            </a:r>
            <a:r>
              <a:rPr lang="nl-NL" i="1" dirty="0" smtClean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dirty="0" smtClean="0">
                <a:sym typeface="Wingdings" panose="05000000000000000000" pitchFamily="2" charset="2"/>
              </a:rPr>
              <a:t>F ∙ 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De eenheid van arbeid is </a:t>
            </a:r>
            <a:r>
              <a:rPr lang="nl-NL" dirty="0" err="1" smtClean="0">
                <a:sym typeface="Wingdings" panose="05000000000000000000" pitchFamily="2" charset="2"/>
              </a:rPr>
              <a:t>Nm</a:t>
            </a:r>
            <a:r>
              <a:rPr lang="nl-NL" dirty="0" smtClean="0">
                <a:sym typeface="Wingdings" panose="05000000000000000000" pitchFamily="2" charset="2"/>
              </a:rPr>
              <a:t> of J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746377" y="2034718"/>
            <a:ext cx="2435224" cy="894146"/>
            <a:chOff x="2746377" y="2034718"/>
            <a:chExt cx="2435224" cy="894146"/>
          </a:xfrm>
        </p:grpSpPr>
        <p:pic>
          <p:nvPicPr>
            <p:cNvPr id="1026" name="Picture 2" descr="http://sweetclipart.com/multisite/sweetclipart/files/car_sedan_r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6377" y="2034718"/>
              <a:ext cx="2435224" cy="89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echte verbindingslijn met pijl 4"/>
            <p:cNvCxnSpPr>
              <a:stCxn id="1026" idx="3"/>
            </p:cNvCxnSpPr>
            <p:nvPr/>
          </p:nvCxnSpPr>
          <p:spPr>
            <a:xfrm>
              <a:off x="2746377" y="2481791"/>
              <a:ext cx="2032452" cy="110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4778829" y="204575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F</a:t>
              </a:r>
              <a:endParaRPr lang="nl-N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8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026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Positief of negatief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43057" cy="4389437"/>
          </a:xfrm>
        </p:spPr>
        <p:txBody>
          <a:bodyPr/>
          <a:lstStyle/>
          <a:p>
            <a:r>
              <a:rPr lang="nl-NL" dirty="0" smtClean="0"/>
              <a:t>Als de snelheid toeneemt verricht een kracht </a:t>
            </a:r>
            <a:r>
              <a:rPr lang="nl-NL" i="1" dirty="0" smtClean="0"/>
              <a:t>positieve</a:t>
            </a:r>
            <a:r>
              <a:rPr lang="nl-NL" dirty="0" smtClean="0"/>
              <a:t> arbeid</a:t>
            </a:r>
          </a:p>
          <a:p>
            <a:r>
              <a:rPr lang="nl-NL" dirty="0" smtClean="0"/>
              <a:t>Als de snelheid afneemt </a:t>
            </a:r>
            <a:r>
              <a:rPr lang="nl-NL" i="1" dirty="0" smtClean="0"/>
              <a:t>negatieve </a:t>
            </a:r>
            <a:r>
              <a:rPr lang="nl-NL" dirty="0" smtClean="0"/>
              <a:t>arbeid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de bal naar boven gaat verricht de zwaartekracht negatieve arbeid</a:t>
            </a:r>
          </a:p>
          <a:p>
            <a:r>
              <a:rPr lang="nl-NL" dirty="0" smtClean="0"/>
              <a:t>Als de bal naar beneden gaat positieve</a:t>
            </a:r>
          </a:p>
        </p:txBody>
      </p:sp>
      <p:sp>
        <p:nvSpPr>
          <p:cNvPr id="4" name="Rechthoek 3"/>
          <p:cNvSpPr/>
          <p:nvPr/>
        </p:nvSpPr>
        <p:spPr>
          <a:xfrm>
            <a:off x="7652658" y="1096735"/>
            <a:ext cx="3929742" cy="278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652657" y="3886200"/>
            <a:ext cx="3929742" cy="217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69438" y="4478789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86164" y="1771641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0091 -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273 0.39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Som van de arbeid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048625" cy="4389437"/>
          </a:xfrm>
        </p:spPr>
        <p:txBody>
          <a:bodyPr/>
          <a:lstStyle/>
          <a:p>
            <a:r>
              <a:rPr lang="nl-NL" dirty="0" smtClean="0"/>
              <a:t>Als er meer krachten zijn dan moet je de arbeiden van de verschillende krachten bij elkaar optellen</a:t>
            </a:r>
          </a:p>
          <a:p>
            <a:pPr lvl="1"/>
            <a:r>
              <a:rPr lang="nl-NL" i="1" dirty="0" err="1" smtClean="0"/>
              <a:t>W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smtClean="0"/>
              <a:t>W</a:t>
            </a:r>
            <a:r>
              <a:rPr lang="nl-NL" baseline="-25000" dirty="0" smtClean="0"/>
              <a:t>1</a:t>
            </a:r>
            <a:r>
              <a:rPr lang="nl-NL" dirty="0" smtClean="0"/>
              <a:t> + </a:t>
            </a:r>
            <a:r>
              <a:rPr lang="nl-NL" i="1" dirty="0" smtClean="0"/>
              <a:t>W</a:t>
            </a:r>
            <a:r>
              <a:rPr lang="nl-NL" baseline="-25000" dirty="0" smtClean="0"/>
              <a:t>2</a:t>
            </a:r>
            <a:r>
              <a:rPr lang="nl-NL" dirty="0" smtClean="0"/>
              <a:t> + ….  of</a:t>
            </a:r>
          </a:p>
          <a:p>
            <a:endParaRPr lang="nl-NL" dirty="0"/>
          </a:p>
          <a:p>
            <a:r>
              <a:rPr lang="nl-NL" dirty="0" smtClean="0"/>
              <a:t>De somkracht bepalen</a:t>
            </a:r>
          </a:p>
          <a:p>
            <a:pPr lvl="1"/>
            <a:r>
              <a:rPr lang="nl-NL" i="1" dirty="0" err="1" smtClean="0"/>
              <a:t>F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baseline="-25000" dirty="0" smtClean="0"/>
              <a:t>1</a:t>
            </a:r>
            <a:r>
              <a:rPr lang="nl-NL" dirty="0" smtClean="0"/>
              <a:t> + </a:t>
            </a:r>
            <a:r>
              <a:rPr lang="nl-NL" i="1" dirty="0" smtClean="0"/>
              <a:t>F</a:t>
            </a:r>
            <a:r>
              <a:rPr lang="nl-NL" baseline="-25000" dirty="0" smtClean="0"/>
              <a:t>2</a:t>
            </a:r>
            <a:r>
              <a:rPr lang="nl-NL" dirty="0" smtClean="0"/>
              <a:t> + …    en dan </a:t>
            </a:r>
            <a:r>
              <a:rPr lang="nl-NL" i="1" dirty="0" err="1" smtClean="0"/>
              <a:t>W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som</a:t>
            </a:r>
            <a:r>
              <a:rPr lang="nl-NL" dirty="0" smtClean="0"/>
              <a:t> ∙ </a:t>
            </a:r>
            <a:r>
              <a:rPr lang="nl-NL" i="1" dirty="0" smtClean="0"/>
              <a:t>s</a:t>
            </a:r>
            <a:endParaRPr lang="nl-NL" i="1" dirty="0"/>
          </a:p>
          <a:p>
            <a:endParaRPr lang="nl-NL" dirty="0" smtClean="0"/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endParaRPr lang="nl-NL" dirty="0"/>
          </a:p>
        </p:txBody>
      </p:sp>
      <p:pic>
        <p:nvPicPr>
          <p:cNvPr id="3074" name="Picture 2" descr="http://s3.natuurkunde.nl/content_files/files/4766/original/supportBinaryFiles_referenceId_1_supportId_1102?1410265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1438275"/>
            <a:ext cx="2667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588" y="704850"/>
            <a:ext cx="10842812" cy="7988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Effectieve 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03718"/>
            <a:ext cx="6000750" cy="4820884"/>
          </a:xfrm>
        </p:spPr>
        <p:txBody>
          <a:bodyPr/>
          <a:lstStyle/>
          <a:p>
            <a:r>
              <a:rPr lang="nl-NL" i="1" dirty="0" smtClean="0"/>
              <a:t>W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dirty="0" smtClean="0"/>
              <a:t> ∙ </a:t>
            </a:r>
            <a:r>
              <a:rPr lang="nl-NL" i="1" dirty="0" smtClean="0"/>
              <a:t>s</a:t>
            </a:r>
            <a:r>
              <a:rPr lang="nl-NL" dirty="0" smtClean="0"/>
              <a:t>   geldt alleen als de richting van de kracht en de verplaatsing in elkaars verlengde liggen</a:t>
            </a:r>
          </a:p>
          <a:p>
            <a:endParaRPr lang="nl-NL" dirty="0"/>
          </a:p>
          <a:p>
            <a:r>
              <a:rPr lang="nl-NL" dirty="0" smtClean="0"/>
              <a:t>Als dat niet het geval is moet je de kracht ontbinden in een component in de richting van verplaatsing en een component loodrecht daarop</a:t>
            </a:r>
          </a:p>
          <a:p>
            <a:pPr lvl="1"/>
            <a:r>
              <a:rPr lang="nl-NL" dirty="0" smtClean="0"/>
              <a:t>De component loodrecht op de verplaatsing verricht </a:t>
            </a:r>
            <a:r>
              <a:rPr lang="nl-NL" i="1" dirty="0" smtClean="0"/>
              <a:t>geen</a:t>
            </a:r>
            <a:r>
              <a:rPr lang="nl-NL" dirty="0" smtClean="0"/>
              <a:t> arbeid</a:t>
            </a:r>
          </a:p>
          <a:p>
            <a:pPr lvl="1"/>
            <a:r>
              <a:rPr lang="nl-NL" dirty="0" smtClean="0"/>
              <a:t>Arbeid </a:t>
            </a:r>
            <a:r>
              <a:rPr lang="nl-NL" i="1" dirty="0" smtClean="0"/>
              <a:t>W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i="1" baseline="-25000" dirty="0" smtClean="0"/>
              <a:t>//</a:t>
            </a:r>
            <a:r>
              <a:rPr lang="nl-NL" i="1" dirty="0" smtClean="0"/>
              <a:t> ∙ s </a:t>
            </a:r>
            <a:r>
              <a:rPr lang="nl-NL" i="1" dirty="0"/>
              <a:t>= F ∙ </a:t>
            </a:r>
            <a:r>
              <a:rPr lang="nl-NL" i="1" dirty="0" smtClean="0"/>
              <a:t>s</a:t>
            </a:r>
            <a:r>
              <a:rPr lang="nl-NL" i="1" dirty="0"/>
              <a:t> ∙ </a:t>
            </a:r>
            <a:r>
              <a:rPr lang="nl-NL" dirty="0" err="1" smtClean="0"/>
              <a:t>cos</a:t>
            </a:r>
            <a:r>
              <a:rPr lang="nl-NL" dirty="0" smtClean="0"/>
              <a:t> </a:t>
            </a:r>
            <a:r>
              <a:rPr lang="el-GR" dirty="0" smtClean="0"/>
              <a:t>α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5" y="1935164"/>
            <a:ext cx="6659894" cy="11490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1" y="3515709"/>
            <a:ext cx="6659894" cy="237744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848872" y="470443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83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Effectieve 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473952" cy="4389437"/>
          </a:xfrm>
        </p:spPr>
        <p:txBody>
          <a:bodyPr/>
          <a:lstStyle/>
          <a:p>
            <a:r>
              <a:rPr lang="nl-NL" dirty="0" smtClean="0"/>
              <a:t>Soms is het handiger om niet de kracht te ontbinden maar de weg.</a:t>
            </a:r>
          </a:p>
          <a:p>
            <a:r>
              <a:rPr lang="nl-NL" dirty="0" smtClean="0"/>
              <a:t>De weg ontbinden in een component in de richting van de kracht en een component loodrecht op de kracht</a:t>
            </a:r>
          </a:p>
          <a:p>
            <a:endParaRPr lang="nl-NL" dirty="0"/>
          </a:p>
          <a:p>
            <a:r>
              <a:rPr lang="nl-NL" dirty="0" smtClean="0"/>
              <a:t>De arbeid verricht door de zwaartekracht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err="1" smtClean="0"/>
              <a:t>W</a:t>
            </a:r>
            <a:r>
              <a:rPr lang="nl-NL" baseline="-25000" dirty="0" err="1" smtClean="0"/>
              <a:t>z</a:t>
            </a:r>
            <a:r>
              <a:rPr lang="nl-NL" dirty="0" smtClean="0"/>
              <a:t> 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dirty="0" smtClean="0"/>
              <a:t> </a:t>
            </a:r>
            <a:r>
              <a:rPr lang="nl-NL" i="1" dirty="0" smtClean="0"/>
              <a:t>∙ h</a:t>
            </a:r>
            <a:r>
              <a:rPr lang="nl-NL" dirty="0" smtClean="0"/>
              <a:t> = </a:t>
            </a:r>
            <a:r>
              <a:rPr lang="nl-NL" i="1" dirty="0" err="1" smtClean="0"/>
              <a:t>m</a:t>
            </a:r>
            <a:r>
              <a:rPr lang="nl-NL" i="1" dirty="0" err="1"/>
              <a:t>∙</a:t>
            </a:r>
            <a:r>
              <a:rPr lang="nl-NL" i="1" dirty="0" err="1" smtClean="0"/>
              <a:t>g</a:t>
            </a:r>
            <a:r>
              <a:rPr lang="nl-NL" i="1" dirty="0" err="1"/>
              <a:t>∙</a:t>
            </a:r>
            <a:r>
              <a:rPr lang="nl-NL" i="1" dirty="0" err="1" smtClean="0"/>
              <a:t>h</a:t>
            </a:r>
            <a:endParaRPr lang="nl-NL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err="1" smtClean="0"/>
              <a:t>W</a:t>
            </a:r>
            <a:r>
              <a:rPr lang="nl-NL" i="1" baseline="-25000" dirty="0" err="1" smtClean="0"/>
              <a:t>z</a:t>
            </a:r>
            <a:r>
              <a:rPr lang="nl-NL" i="1" dirty="0" smtClean="0"/>
              <a:t> </a:t>
            </a:r>
            <a:r>
              <a:rPr lang="nl-NL" dirty="0" smtClean="0"/>
              <a:t>hangt dus niet af van de hellingshoek!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19" y="1935164"/>
            <a:ext cx="3998981" cy="2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Als de kracht niet constant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646894" cy="4389437"/>
          </a:xfrm>
        </p:spPr>
        <p:txBody>
          <a:bodyPr>
            <a:normAutofit lnSpcReduction="10000"/>
          </a:bodyPr>
          <a:lstStyle/>
          <a:p>
            <a:r>
              <a:rPr lang="nl-NL" i="1" dirty="0"/>
              <a:t>W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dirty="0"/>
              <a:t> ∙ </a:t>
            </a:r>
            <a:r>
              <a:rPr lang="nl-NL" i="1" dirty="0" smtClean="0"/>
              <a:t>s  </a:t>
            </a:r>
            <a:r>
              <a:rPr lang="nl-NL" dirty="0" smtClean="0"/>
              <a:t>geldt alleen als de kracht </a:t>
            </a:r>
            <a:r>
              <a:rPr lang="nl-NL" i="1" dirty="0" smtClean="0"/>
              <a:t>F</a:t>
            </a:r>
            <a:r>
              <a:rPr lang="nl-NL" dirty="0" smtClean="0"/>
              <a:t> constant is</a:t>
            </a:r>
          </a:p>
          <a:p>
            <a:endParaRPr lang="nl-NL" dirty="0"/>
          </a:p>
          <a:p>
            <a:r>
              <a:rPr lang="nl-NL" dirty="0"/>
              <a:t>D</a:t>
            </a:r>
            <a:r>
              <a:rPr lang="nl-NL" dirty="0" smtClean="0"/>
              <a:t>e formule </a:t>
            </a:r>
            <a:r>
              <a:rPr lang="nl-NL" i="1" dirty="0" smtClean="0"/>
              <a:t>s = v </a:t>
            </a:r>
            <a:r>
              <a:rPr lang="nl-NL" i="1" dirty="0"/>
              <a:t>∙ </a:t>
            </a:r>
            <a:r>
              <a:rPr lang="nl-NL" i="1" dirty="0" smtClean="0"/>
              <a:t>t </a:t>
            </a:r>
            <a:r>
              <a:rPr lang="nl-NL" dirty="0" smtClean="0"/>
              <a:t>geldt alleen als </a:t>
            </a:r>
            <a:r>
              <a:rPr lang="nl-NL" i="1" dirty="0" smtClean="0"/>
              <a:t>v </a:t>
            </a:r>
            <a:r>
              <a:rPr lang="nl-NL" dirty="0" smtClean="0"/>
              <a:t>is constant. </a:t>
            </a:r>
          </a:p>
          <a:p>
            <a:pPr lvl="1"/>
            <a:r>
              <a:rPr lang="nl-NL" dirty="0" smtClean="0"/>
              <a:t>Als </a:t>
            </a:r>
            <a:r>
              <a:rPr lang="nl-NL" i="1" dirty="0" smtClean="0"/>
              <a:t>v </a:t>
            </a:r>
            <a:r>
              <a:rPr lang="nl-NL" dirty="0" smtClean="0"/>
              <a:t>niet constant is moet je de oppervlakte onder de </a:t>
            </a:r>
            <a:r>
              <a:rPr lang="nl-NL" i="1" dirty="0" smtClean="0"/>
              <a:t>v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)-grafiek bepalen</a:t>
            </a:r>
          </a:p>
          <a:p>
            <a:endParaRPr lang="nl-NL" dirty="0"/>
          </a:p>
          <a:p>
            <a:r>
              <a:rPr lang="nl-NL" dirty="0" smtClean="0"/>
              <a:t>Analoog</a:t>
            </a:r>
          </a:p>
          <a:p>
            <a:pPr lvl="1"/>
            <a:r>
              <a:rPr lang="nl-NL" dirty="0" smtClean="0"/>
              <a:t>als </a:t>
            </a:r>
            <a:r>
              <a:rPr lang="nl-NL" i="1" dirty="0" smtClean="0"/>
              <a:t>F</a:t>
            </a:r>
            <a:r>
              <a:rPr lang="nl-NL" dirty="0" smtClean="0"/>
              <a:t> is constant dan geldt </a:t>
            </a:r>
            <a:r>
              <a:rPr lang="nl-NL" i="1" dirty="0" smtClean="0"/>
              <a:t>W = F</a:t>
            </a:r>
            <a:r>
              <a:rPr lang="nl-NL" dirty="0" smtClean="0"/>
              <a:t> </a:t>
            </a:r>
            <a:r>
              <a:rPr lang="nl-NL" i="1" dirty="0"/>
              <a:t>∙ </a:t>
            </a:r>
            <a:r>
              <a:rPr lang="nl-NL" i="1" dirty="0" smtClean="0"/>
              <a:t>s </a:t>
            </a:r>
          </a:p>
          <a:p>
            <a:pPr lvl="1"/>
            <a:r>
              <a:rPr lang="nl-NL" dirty="0" smtClean="0"/>
              <a:t>als</a:t>
            </a:r>
            <a:r>
              <a:rPr lang="nl-NL" i="1" dirty="0" smtClean="0"/>
              <a:t> F </a:t>
            </a:r>
            <a:r>
              <a:rPr lang="nl-NL" dirty="0" smtClean="0"/>
              <a:t>niet constant is dan is </a:t>
            </a:r>
            <a:r>
              <a:rPr lang="nl-NL" i="1" dirty="0" smtClean="0"/>
              <a:t>W </a:t>
            </a:r>
            <a:r>
              <a:rPr lang="nl-NL" dirty="0" smtClean="0"/>
              <a:t>de oppervlakte onder de </a:t>
            </a:r>
            <a:r>
              <a:rPr lang="nl-NL" i="1" dirty="0" smtClean="0"/>
              <a:t>F</a:t>
            </a:r>
            <a:r>
              <a:rPr lang="nl-NL" dirty="0" smtClean="0"/>
              <a:t>(</a:t>
            </a:r>
            <a:r>
              <a:rPr lang="nl-NL" i="1" dirty="0" smtClean="0"/>
              <a:t>s</a:t>
            </a:r>
            <a:r>
              <a:rPr lang="nl-NL" dirty="0" smtClean="0"/>
              <a:t>)-grafiek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i="1" dirty="0"/>
          </a:p>
          <a:p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32" y="2267712"/>
            <a:ext cx="3202068" cy="23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BFAED411-C573-428B-8668-2C1C6EE21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80728"/>
                <a:ext cx="5126360" cy="5343872"/>
              </a:xfrm>
            </p:spPr>
            <p:txBody>
              <a:bodyPr/>
              <a:lstStyle/>
              <a:p>
                <a:r>
                  <a:rPr lang="nl-NL" dirty="0"/>
                  <a:t>De koorde gaat dan over in de raaklijn</a:t>
                </a:r>
              </a:p>
              <a:p>
                <a:endParaRPr lang="nl-NL" dirty="0"/>
              </a:p>
              <a:p>
                <a:r>
                  <a:rPr lang="nl-NL" dirty="0"/>
                  <a:t>steilheid van de raaklijn is de afgeleide</a:t>
                </a:r>
              </a:p>
              <a:p>
                <a:endParaRPr lang="nl-NL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Hetzelfde verband bestaat ook tussen snelheid en versnelling</a:t>
                </a:r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FAED411-C573-428B-8668-2C1C6EE21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80728"/>
                <a:ext cx="5126360" cy="5343872"/>
              </a:xfrm>
              <a:blipFill>
                <a:blip r:embed="rId3"/>
                <a:stretch>
                  <a:fillRect l="-1427" t="-9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A71656B9-0435-4D73-9696-8453D9DEE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08922"/>
              </p:ext>
            </p:extLst>
          </p:nvPr>
        </p:nvGraphicFramePr>
        <p:xfrm>
          <a:off x="6430735" y="1124744"/>
          <a:ext cx="4714901" cy="37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4" imgW="10886147" imgH="8579836" progId="CorelDraw.Graphic.19">
                  <p:embed/>
                </p:oleObj>
              </mc:Choice>
              <mc:Fallback>
                <p:oleObj name="CorelDRAW" r:id="rId4" imgW="10886147" imgH="857983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0735" y="1124744"/>
                        <a:ext cx="4714901" cy="371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878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89176" cy="4389437"/>
          </a:xfrm>
        </p:spPr>
        <p:txBody>
          <a:bodyPr/>
          <a:lstStyle/>
          <a:p>
            <a:r>
              <a:rPr lang="nl-NL" dirty="0" smtClean="0"/>
              <a:t>Bepaal de arbeid die je moet verrichten om de veer 10 cm uit te rekken</a:t>
            </a:r>
          </a:p>
          <a:p>
            <a:endParaRPr lang="nl-NL" dirty="0" smtClean="0"/>
          </a:p>
          <a:p>
            <a:r>
              <a:rPr lang="nl-NL" dirty="0" smtClean="0"/>
              <a:t>Arbeid is de oppervlakte onder de grafiek:</a:t>
            </a:r>
          </a:p>
          <a:p>
            <a:pPr marL="541338" indent="0">
              <a:buNone/>
            </a:pPr>
            <a:r>
              <a:rPr lang="nl-NL" i="1" dirty="0" smtClean="0"/>
              <a:t>W</a:t>
            </a:r>
            <a:r>
              <a:rPr lang="nl-NL" dirty="0" smtClean="0"/>
              <a:t> = ½ ∙ 25 </a:t>
            </a:r>
            <a:r>
              <a:rPr lang="nl-NL" dirty="0"/>
              <a:t>∙ </a:t>
            </a:r>
            <a:r>
              <a:rPr lang="nl-NL" dirty="0" smtClean="0"/>
              <a:t>0,1 = 1,25 </a:t>
            </a:r>
            <a:r>
              <a:rPr lang="nl-NL" dirty="0" err="1" smtClean="0"/>
              <a:t>Nm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/>
          </p:nvPr>
        </p:nvGraphicFramePr>
        <p:xfrm>
          <a:off x="7010400" y="1847850"/>
          <a:ext cx="4572000" cy="44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hoekige driehoek 6"/>
          <p:cNvSpPr/>
          <p:nvPr/>
        </p:nvSpPr>
        <p:spPr>
          <a:xfrm flipH="1">
            <a:off x="7777316" y="3392129"/>
            <a:ext cx="2399071" cy="2231923"/>
          </a:xfrm>
          <a:prstGeom prst="rtTriangl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 56, 58, 59, 61, 62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0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42B319-75E7-4741-B22F-F9C6CE8F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Oppervlakte en primitieve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D3292E5-5028-4355-87F2-683B3E8E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054352" cy="4389120"/>
          </a:xfrm>
        </p:spPr>
        <p:txBody>
          <a:bodyPr/>
          <a:lstStyle/>
          <a:p>
            <a:r>
              <a:rPr lang="nl-NL" dirty="0"/>
              <a:t>Het omgekeerde van differentiëren heet </a:t>
            </a:r>
            <a:r>
              <a:rPr lang="nl-NL" i="1" dirty="0"/>
              <a:t>integreren</a:t>
            </a:r>
          </a:p>
          <a:p>
            <a:r>
              <a:rPr lang="nl-NL" dirty="0"/>
              <a:t>Integreren is het bepalen van de oppervlakte onder de grafiek</a:t>
            </a:r>
          </a:p>
          <a:p>
            <a:r>
              <a:rPr lang="nl-NL" dirty="0"/>
              <a:t>Het omgekeerde van afgeleide noem je </a:t>
            </a:r>
            <a:r>
              <a:rPr lang="nl-NL" i="1" dirty="0"/>
              <a:t>primitieve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3DB46800-EBA9-4B31-BB8F-C899CBAC3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60848"/>
            <a:ext cx="484246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6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02946D6-D89C-422F-AE9F-6E0FE262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Primitieve en 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0682BB-9343-4434-AB92-24D880F7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838328" cy="4389120"/>
          </a:xfrm>
        </p:spPr>
        <p:txBody>
          <a:bodyPr/>
          <a:lstStyle/>
          <a:p>
            <a:r>
              <a:rPr lang="nl-NL" dirty="0"/>
              <a:t>Met de regel:</a:t>
            </a:r>
          </a:p>
          <a:p>
            <a:pPr marL="715963" indent="0">
              <a:buNone/>
            </a:pPr>
            <a:r>
              <a:rPr lang="nl-NL" dirty="0"/>
              <a:t>x = x + v*</a:t>
            </a:r>
            <a:r>
              <a:rPr lang="nl-NL" dirty="0" err="1"/>
              <a:t>dt</a:t>
            </a:r>
            <a:endParaRPr lang="nl-NL" dirty="0"/>
          </a:p>
          <a:p>
            <a:r>
              <a:rPr lang="nl-NL" dirty="0"/>
              <a:t>bepaalt coach de numeriek de primitieve functie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53D2D4AB-B31B-4005-A706-01EC1EB40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61" y="1847088"/>
            <a:ext cx="5256584" cy="41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C34371-7FB5-46E4-AC65-36E43574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1: eenparige 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B0940BE-7858-4E92-8264-5A2E62B3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782544" cy="4389120"/>
          </a:xfrm>
        </p:spPr>
        <p:txBody>
          <a:bodyPr>
            <a:normAutofit/>
          </a:bodyPr>
          <a:lstStyle/>
          <a:p>
            <a:r>
              <a:rPr lang="nl-NL" dirty="0"/>
              <a:t>Eenparige beweging is een beweging met een constante snelheid, b.v. </a:t>
            </a:r>
            <a:r>
              <a:rPr lang="nl-NL" i="1" dirty="0"/>
              <a:t>v </a:t>
            </a:r>
            <a:r>
              <a:rPr lang="nl-NL" dirty="0"/>
              <a:t>= 6 m/s</a:t>
            </a:r>
          </a:p>
          <a:p>
            <a:pPr lvl="1"/>
            <a:r>
              <a:rPr lang="nl-NL" dirty="0"/>
              <a:t>Wat is de bijbehorende </a:t>
            </a:r>
            <a:r>
              <a:rPr lang="nl-NL" dirty="0" err="1"/>
              <a:t>plaatsfunctie</a:t>
            </a:r>
            <a:r>
              <a:rPr lang="nl-NL" dirty="0"/>
              <a:t> </a:t>
            </a:r>
            <a:r>
              <a:rPr lang="nl-NL" i="1" dirty="0"/>
              <a:t>x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Wat is de primitieve van </a:t>
            </a:r>
            <a:r>
              <a:rPr lang="nl-NL" i="1" dirty="0"/>
              <a:t>v</a:t>
            </a:r>
            <a:r>
              <a:rPr lang="nl-NL" dirty="0"/>
              <a:t> = 6</a:t>
            </a:r>
          </a:p>
          <a:p>
            <a:pPr lvl="1"/>
            <a:r>
              <a:rPr lang="nl-NL" dirty="0"/>
              <a:t>Welke functie heeft als afgeleide </a:t>
            </a:r>
            <a:r>
              <a:rPr lang="nl-NL" i="1" dirty="0"/>
              <a:t>v</a:t>
            </a:r>
            <a:r>
              <a:rPr lang="nl-NL" dirty="0"/>
              <a:t> = </a:t>
            </a:r>
            <a:r>
              <a:rPr lang="nl-NL" i="1" dirty="0"/>
              <a:t>x</a:t>
            </a:r>
            <a:r>
              <a:rPr lang="nl-NL" dirty="0"/>
              <a:t>’ = 6</a:t>
            </a:r>
          </a:p>
          <a:p>
            <a:endParaRPr lang="nl-NL" dirty="0"/>
          </a:p>
          <a:p>
            <a:r>
              <a:rPr lang="nl-NL" dirty="0"/>
              <a:t>antwoord:</a:t>
            </a:r>
          </a:p>
          <a:p>
            <a:r>
              <a:rPr lang="nl-NL" i="1" dirty="0"/>
              <a:t>x</a:t>
            </a:r>
            <a:r>
              <a:rPr lang="nl-NL" dirty="0"/>
              <a:t> = 6</a:t>
            </a:r>
            <a:r>
              <a:rPr lang="nl-NL" i="1" dirty="0"/>
              <a:t>t </a:t>
            </a:r>
            <a:r>
              <a:rPr lang="nl-NL" dirty="0"/>
              <a:t>of beter </a:t>
            </a:r>
            <a:r>
              <a:rPr lang="nl-NL" i="1" dirty="0"/>
              <a:t>x</a:t>
            </a:r>
            <a:r>
              <a:rPr lang="nl-NL" dirty="0"/>
              <a:t> = 6</a:t>
            </a:r>
            <a:r>
              <a:rPr lang="nl-NL" i="1" dirty="0"/>
              <a:t>t</a:t>
            </a:r>
            <a:r>
              <a:rPr lang="nl-NL" dirty="0"/>
              <a:t> + </a:t>
            </a:r>
            <a:r>
              <a:rPr lang="nl-NL" i="1" dirty="0"/>
              <a:t>constante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D086A514-C629-4BD1-BE68-4D768BADA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807338"/>
            <a:ext cx="4382933" cy="33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82C673-F48F-42EC-A4CC-D96B8AFF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 2: eenparig versnelde 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5DFA5D7-7A1C-4E37-94E2-6F379BE8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voorwerp valt met een versnelling </a:t>
            </a:r>
            <a:r>
              <a:rPr lang="nl-NL" i="1" dirty="0"/>
              <a:t>a</a:t>
            </a:r>
            <a:r>
              <a:rPr lang="nl-NL" dirty="0"/>
              <a:t> van 9,8 m/s</a:t>
            </a:r>
            <a:r>
              <a:rPr lang="nl-NL" baseline="30000" dirty="0"/>
              <a:t>2</a:t>
            </a:r>
          </a:p>
          <a:p>
            <a:r>
              <a:rPr lang="nl-NL" dirty="0"/>
              <a:t>Welke functie geldt voor de plaats </a:t>
            </a:r>
            <a:r>
              <a:rPr lang="nl-NL" i="1" dirty="0"/>
              <a:t>x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De tweede afgeleide van plaats </a:t>
            </a:r>
            <a:r>
              <a:rPr lang="nl-NL" i="1" dirty="0"/>
              <a:t>x</a:t>
            </a:r>
            <a:r>
              <a:rPr lang="nl-NL" dirty="0"/>
              <a:t> is de versnelling </a:t>
            </a:r>
            <a:r>
              <a:rPr lang="nl-NL" i="1" dirty="0"/>
              <a:t>a</a:t>
            </a:r>
          </a:p>
          <a:p>
            <a:r>
              <a:rPr lang="nl-NL" dirty="0"/>
              <a:t>De primitieve van versnelling </a:t>
            </a:r>
            <a:r>
              <a:rPr lang="nl-NL" i="1" dirty="0"/>
              <a:t>a</a:t>
            </a:r>
            <a:r>
              <a:rPr lang="nl-NL" dirty="0"/>
              <a:t> is snelheid </a:t>
            </a:r>
            <a:r>
              <a:rPr lang="nl-NL" i="1" dirty="0"/>
              <a:t>v</a:t>
            </a:r>
            <a:r>
              <a:rPr lang="nl-NL" dirty="0"/>
              <a:t> </a:t>
            </a:r>
            <a:endParaRPr lang="nl-NL" i="1" dirty="0"/>
          </a:p>
          <a:p>
            <a:pPr marL="715963" indent="0">
              <a:buNone/>
              <a:tabLst>
                <a:tab pos="715963" algn="l"/>
              </a:tabLst>
            </a:pPr>
            <a:r>
              <a:rPr lang="nl-NL" i="1" dirty="0"/>
              <a:t>v = </a:t>
            </a:r>
            <a:r>
              <a:rPr lang="nl-NL" dirty="0"/>
              <a:t>9,8</a:t>
            </a:r>
            <a:r>
              <a:rPr lang="nl-NL" i="1" dirty="0"/>
              <a:t>t </a:t>
            </a:r>
            <a:r>
              <a:rPr lang="nl-NL" dirty="0"/>
              <a:t>+ </a:t>
            </a:r>
            <a:r>
              <a:rPr lang="nl-NL" i="1" dirty="0"/>
              <a:t>constante = </a:t>
            </a:r>
            <a:r>
              <a:rPr lang="nl-NL" dirty="0"/>
              <a:t>9,8</a:t>
            </a:r>
            <a:r>
              <a:rPr lang="nl-NL" i="1" dirty="0"/>
              <a:t>t + v</a:t>
            </a:r>
            <a:r>
              <a:rPr lang="nl-NL" i="1" baseline="-25000" dirty="0"/>
              <a:t>0</a:t>
            </a:r>
          </a:p>
          <a:p>
            <a:endParaRPr lang="nl-NL" i="1" baseline="-25000" dirty="0"/>
          </a:p>
          <a:p>
            <a:r>
              <a:rPr lang="nl-NL" dirty="0"/>
              <a:t>De primitieve van snelheid </a:t>
            </a:r>
            <a:r>
              <a:rPr lang="nl-NL" i="1" dirty="0"/>
              <a:t>v</a:t>
            </a:r>
            <a:r>
              <a:rPr lang="nl-NL" dirty="0"/>
              <a:t> is plaats </a:t>
            </a:r>
            <a:r>
              <a:rPr lang="nl-NL" i="1" dirty="0"/>
              <a:t>x</a:t>
            </a:r>
          </a:p>
          <a:p>
            <a:pPr marL="715963" indent="0">
              <a:buNone/>
            </a:pPr>
            <a:r>
              <a:rPr lang="nl-NL" i="1" dirty="0"/>
              <a:t>x = </a:t>
            </a:r>
            <a:r>
              <a:rPr lang="nl-NL" dirty="0"/>
              <a:t>4,9</a:t>
            </a:r>
            <a:r>
              <a:rPr lang="nl-NL" i="1" dirty="0"/>
              <a:t>t</a:t>
            </a:r>
            <a:r>
              <a:rPr lang="nl-NL" i="1" baseline="30000" dirty="0"/>
              <a:t>2</a:t>
            </a:r>
            <a:r>
              <a:rPr lang="nl-NL" i="1" dirty="0"/>
              <a:t> + v</a:t>
            </a:r>
            <a:r>
              <a:rPr lang="nl-NL" i="1" baseline="-25000" dirty="0"/>
              <a:t>0</a:t>
            </a:r>
            <a:r>
              <a:rPr lang="nl-NL" i="1" dirty="0"/>
              <a:t>t + x</a:t>
            </a:r>
            <a:r>
              <a:rPr lang="nl-NL" i="1" baseline="-25000" dirty="0"/>
              <a:t>0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857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F7BC11-602E-4062-9119-EAB0827F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0E7FBAD-BAF4-437F-B3FE-B931F3C3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Opdrachten 6-12, 14, 15</a:t>
            </a:r>
          </a:p>
        </p:txBody>
      </p:sp>
    </p:spTree>
    <p:extLst>
      <p:ext uri="{BB962C8B-B14F-4D97-AF65-F5344CB8AC3E}">
        <p14:creationId xmlns:p14="http://schemas.microsoft.com/office/powerpoint/2010/main" val="4006242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2440</TotalTime>
  <Words>1557</Words>
  <Application>Microsoft Office PowerPoint</Application>
  <PresentationFormat>Breedbeeld</PresentationFormat>
  <Paragraphs>260</Paragraphs>
  <Slides>41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CorelDRAW</vt:lpstr>
      <vt:lpstr>14. Mechanica in samenhang</vt:lpstr>
      <vt:lpstr>14.1 Samenhang bij bewegingen</vt:lpstr>
      <vt:lpstr>Afgeleide en helling</vt:lpstr>
      <vt:lpstr>PowerPoint-presentatie</vt:lpstr>
      <vt:lpstr>Oppervlakte en primitieve</vt:lpstr>
      <vt:lpstr>Primitieve en Coach</vt:lpstr>
      <vt:lpstr>Voorbeeld 1: eenparige beweging</vt:lpstr>
      <vt:lpstr>Voorbeeld 2: eenparig versnelde beweging</vt:lpstr>
      <vt:lpstr>Huiswerk</vt:lpstr>
      <vt:lpstr>14.2 Krachten in wisselwerking</vt:lpstr>
      <vt:lpstr>Derde wet van Newton</vt:lpstr>
      <vt:lpstr>Voorbeelden</vt:lpstr>
      <vt:lpstr>Fundamenteel wisselwerken</vt:lpstr>
      <vt:lpstr>Krachten en deeltjes</vt:lpstr>
      <vt:lpstr>Huiswerk</vt:lpstr>
      <vt:lpstr>14.3 Samenhang bij krachten</vt:lpstr>
      <vt:lpstr>Klassieke mechanica</vt:lpstr>
      <vt:lpstr>Definities</vt:lpstr>
      <vt:lpstr>Empirische formules</vt:lpstr>
      <vt:lpstr>Huiswerk</vt:lpstr>
      <vt:lpstr>14.4 Impuls en behoudswetten</vt:lpstr>
      <vt:lpstr>De tweede wet van Newton</vt:lpstr>
      <vt:lpstr>Botsingen</vt:lpstr>
      <vt:lpstr>Wet van behoud van impuls</vt:lpstr>
      <vt:lpstr>Soorten botsingen</vt:lpstr>
      <vt:lpstr>Voorbeeld 1</vt:lpstr>
      <vt:lpstr>voorbeeld 2</vt:lpstr>
      <vt:lpstr>Oplossing</vt:lpstr>
      <vt:lpstr>Andere behoudswetten</vt:lpstr>
      <vt:lpstr>Huiswerk </vt:lpstr>
      <vt:lpstr>14.5 Samenhang bij energie</vt:lpstr>
      <vt:lpstr>Wet van behoud van energie</vt:lpstr>
      <vt:lpstr>Niet gesloten systeem</vt:lpstr>
      <vt:lpstr>Arbeid</vt:lpstr>
      <vt:lpstr>Positief of negatief</vt:lpstr>
      <vt:lpstr>Som van de arbeid</vt:lpstr>
      <vt:lpstr>Effectieve kracht</vt:lpstr>
      <vt:lpstr>Effectieve weg</vt:lpstr>
      <vt:lpstr>Als de kracht niet constant</vt:lpstr>
      <vt:lpstr>Voorbeeld</vt:lpstr>
      <vt:lpstr>Huiswerk </vt:lpstr>
    </vt:vector>
  </TitlesOfParts>
  <Company>DNC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Radioactiviteit</dc:title>
  <dc:creator>Kruise</dc:creator>
  <cp:lastModifiedBy>Kruise, L.</cp:lastModifiedBy>
  <cp:revision>173</cp:revision>
  <dcterms:created xsi:type="dcterms:W3CDTF">2011-05-08T10:07:44Z</dcterms:created>
  <dcterms:modified xsi:type="dcterms:W3CDTF">2018-10-01T11:00:37Z</dcterms:modified>
</cp:coreProperties>
</file>